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sldIdLst>
    <p:sldId id="258" r:id="rId6"/>
    <p:sldId id="261" r:id="rId7"/>
    <p:sldId id="259" r:id="rId8"/>
    <p:sldId id="260" r:id="rId9"/>
    <p:sldId id="262" r:id="rId10"/>
    <p:sldId id="263" r:id="rId11"/>
    <p:sldId id="279" r:id="rId12"/>
    <p:sldId id="264" r:id="rId13"/>
    <p:sldId id="265" r:id="rId14"/>
    <p:sldId id="268" r:id="rId15"/>
    <p:sldId id="267" r:id="rId16"/>
    <p:sldId id="269" r:id="rId17"/>
    <p:sldId id="270" r:id="rId18"/>
    <p:sldId id="271" r:id="rId19"/>
    <p:sldId id="272" r:id="rId20"/>
    <p:sldId id="273" r:id="rId21"/>
    <p:sldId id="274" r:id="rId22"/>
    <p:sldId id="275" r:id="rId23"/>
    <p:sldId id="276" r:id="rId24"/>
    <p:sldId id="277" r:id="rId25"/>
    <p:sldId id="278" r:id="rId2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CAD402-C5C3-47EF-9ED9-6172B510CE74}" v="457" dt="2021-09-09T09:01:39.081"/>
    <p1510:client id="{E2AC7719-5298-4D07-9C31-6C6302658179}" v="111" dt="2021-09-08T14:03:30.814"/>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cdf420d-3d1b-463e-9173-44ff0cd1b36a" providerId="ADAL" clId="{F00C050C-BBA2-4762-8201-EC6376D63469}"/>
    <pc:docChg chg="modSld">
      <pc:chgData name="Pascalle Cup" userId="acdf420d-3d1b-463e-9173-44ff0cd1b36a" providerId="ADAL" clId="{F00C050C-BBA2-4762-8201-EC6376D63469}" dt="2021-08-20T11:08:06.578" v="34" actId="404"/>
      <pc:docMkLst>
        <pc:docMk/>
      </pc:docMkLst>
      <pc:sldChg chg="modSp mod">
        <pc:chgData name="Pascalle Cup" userId="acdf420d-3d1b-463e-9173-44ff0cd1b36a" providerId="ADAL" clId="{F00C050C-BBA2-4762-8201-EC6376D63469}" dt="2021-08-20T11:08:06.578" v="34" actId="404"/>
        <pc:sldMkLst>
          <pc:docMk/>
          <pc:sldMk cId="4084983129" sldId="258"/>
        </pc:sldMkLst>
        <pc:spChg chg="mod">
          <ac:chgData name="Pascalle Cup" userId="acdf420d-3d1b-463e-9173-44ff0cd1b36a" providerId="ADAL" clId="{F00C050C-BBA2-4762-8201-EC6376D63469}" dt="2021-08-20T11:08:06.578" v="34" actId="404"/>
          <ac:spMkLst>
            <pc:docMk/>
            <pc:sldMk cId="4084983129" sldId="258"/>
            <ac:spMk id="6" creationId="{81B96BA2-902A-4078-8942-E8A2417A9A29}"/>
          </ac:spMkLst>
        </pc:spChg>
        <pc:spChg chg="mod">
          <ac:chgData name="Pascalle Cup" userId="acdf420d-3d1b-463e-9173-44ff0cd1b36a" providerId="ADAL" clId="{F00C050C-BBA2-4762-8201-EC6376D63469}" dt="2021-08-20T11:07:42.150" v="32" actId="14100"/>
          <ac:spMkLst>
            <pc:docMk/>
            <pc:sldMk cId="4084983129" sldId="258"/>
            <ac:spMk id="13" creationId="{BC3B0B6C-7490-49B6-9060-444D61A2630D}"/>
          </ac:spMkLst>
        </pc:spChg>
      </pc:sldChg>
      <pc:sldChg chg="modSp mod">
        <pc:chgData name="Pascalle Cup" userId="acdf420d-3d1b-463e-9173-44ff0cd1b36a" providerId="ADAL" clId="{F00C050C-BBA2-4762-8201-EC6376D63469}" dt="2021-08-20T11:07:11.149" v="0" actId="1076"/>
        <pc:sldMkLst>
          <pc:docMk/>
          <pc:sldMk cId="4094848954" sldId="272"/>
        </pc:sldMkLst>
        <pc:graphicFrameChg chg="mod">
          <ac:chgData name="Pascalle Cup" userId="acdf420d-3d1b-463e-9173-44ff0cd1b36a" providerId="ADAL" clId="{F00C050C-BBA2-4762-8201-EC6376D63469}" dt="2021-08-20T11:07:11.149" v="0" actId="1076"/>
          <ac:graphicFrameMkLst>
            <pc:docMk/>
            <pc:sldMk cId="4094848954" sldId="272"/>
            <ac:graphicFrameMk id="4" creationId="{2FE351BD-25CF-414C-BF1E-81EE5BCCD92B}"/>
          </ac:graphicFrameMkLst>
        </pc:graphicFrameChg>
      </pc:sldChg>
      <pc:sldChg chg="modSp mod">
        <pc:chgData name="Pascalle Cup" userId="acdf420d-3d1b-463e-9173-44ff0cd1b36a" providerId="ADAL" clId="{F00C050C-BBA2-4762-8201-EC6376D63469}" dt="2021-08-20T11:07:15.909" v="1" actId="1076"/>
        <pc:sldMkLst>
          <pc:docMk/>
          <pc:sldMk cId="1098451021" sldId="273"/>
        </pc:sldMkLst>
        <pc:spChg chg="mod">
          <ac:chgData name="Pascalle Cup" userId="acdf420d-3d1b-463e-9173-44ff0cd1b36a" providerId="ADAL" clId="{F00C050C-BBA2-4762-8201-EC6376D63469}" dt="2021-08-20T11:07:15.909" v="1" actId="1076"/>
          <ac:spMkLst>
            <pc:docMk/>
            <pc:sldMk cId="1098451021" sldId="273"/>
            <ac:spMk id="4" creationId="{3430E85C-EB71-4F96-8C03-5AB21EC8559B}"/>
          </ac:spMkLst>
        </pc:spChg>
      </pc:sldChg>
      <pc:sldChg chg="modSp mod">
        <pc:chgData name="Pascalle Cup" userId="acdf420d-3d1b-463e-9173-44ff0cd1b36a" providerId="ADAL" clId="{F00C050C-BBA2-4762-8201-EC6376D63469}" dt="2021-08-20T11:07:20.046" v="2" actId="1076"/>
        <pc:sldMkLst>
          <pc:docMk/>
          <pc:sldMk cId="1725748375" sldId="275"/>
        </pc:sldMkLst>
        <pc:picChg chg="mod">
          <ac:chgData name="Pascalle Cup" userId="acdf420d-3d1b-463e-9173-44ff0cd1b36a" providerId="ADAL" clId="{F00C050C-BBA2-4762-8201-EC6376D63469}" dt="2021-08-20T11:07:20.046" v="2" actId="1076"/>
          <ac:picMkLst>
            <pc:docMk/>
            <pc:sldMk cId="1725748375" sldId="275"/>
            <ac:picMk id="6" creationId="{6486EC5E-27E7-45D8-9755-685D53A8CCAC}"/>
          </ac:picMkLst>
        </pc:picChg>
      </pc:sldChg>
    </pc:docChg>
  </pc:docChgLst>
  <pc:docChgLst>
    <pc:chgData name="Pascalle Cup" userId="S::p.cup@helicon.nl::acdf420d-3d1b-463e-9173-44ff0cd1b36a" providerId="AD" clId="Web-{E2AC7719-5298-4D07-9C31-6C6302658179}"/>
    <pc:docChg chg="modSld">
      <pc:chgData name="Pascalle Cup" userId="S::p.cup@helicon.nl::acdf420d-3d1b-463e-9173-44ff0cd1b36a" providerId="AD" clId="Web-{E2AC7719-5298-4D07-9C31-6C6302658179}" dt="2021-09-08T14:03:30.814" v="54" actId="20577"/>
      <pc:docMkLst>
        <pc:docMk/>
      </pc:docMkLst>
      <pc:sldChg chg="modSp">
        <pc:chgData name="Pascalle Cup" userId="S::p.cup@helicon.nl::acdf420d-3d1b-463e-9173-44ff0cd1b36a" providerId="AD" clId="Web-{E2AC7719-5298-4D07-9C31-6C6302658179}" dt="2021-09-08T14:03:30.814" v="54" actId="20577"/>
        <pc:sldMkLst>
          <pc:docMk/>
          <pc:sldMk cId="1858147356" sldId="260"/>
        </pc:sldMkLst>
        <pc:spChg chg="mod">
          <ac:chgData name="Pascalle Cup" userId="S::p.cup@helicon.nl::acdf420d-3d1b-463e-9173-44ff0cd1b36a" providerId="AD" clId="Web-{E2AC7719-5298-4D07-9C31-6C6302658179}" dt="2021-09-08T14:03:30.814" v="54" actId="20577"/>
          <ac:spMkLst>
            <pc:docMk/>
            <pc:sldMk cId="1858147356" sldId="260"/>
            <ac:spMk id="4" creationId="{BF224373-E7B2-4E2A-A25D-FE52544DB759}"/>
          </ac:spMkLst>
        </pc:spChg>
      </pc:sldChg>
    </pc:docChg>
  </pc:docChgLst>
  <pc:docChgLst>
    <pc:chgData name="Pascalle Cup" userId="S::p.cup@helicon.nl::acdf420d-3d1b-463e-9173-44ff0cd1b36a" providerId="AD" clId="Web-{83CAD402-C5C3-47EF-9ED9-6172B510CE74}"/>
    <pc:docChg chg="addSld modSld">
      <pc:chgData name="Pascalle Cup" userId="S::p.cup@helicon.nl::acdf420d-3d1b-463e-9173-44ff0cd1b36a" providerId="AD" clId="Web-{83CAD402-C5C3-47EF-9ED9-6172B510CE74}" dt="2021-09-09T09:01:33.909" v="224" actId="20577"/>
      <pc:docMkLst>
        <pc:docMk/>
      </pc:docMkLst>
      <pc:sldChg chg="modSp">
        <pc:chgData name="Pascalle Cup" userId="S::p.cup@helicon.nl::acdf420d-3d1b-463e-9173-44ff0cd1b36a" providerId="AD" clId="Web-{83CAD402-C5C3-47EF-9ED9-6172B510CE74}" dt="2021-09-09T09:01:33.909" v="224" actId="20577"/>
        <pc:sldMkLst>
          <pc:docMk/>
          <pc:sldMk cId="4084983129" sldId="258"/>
        </pc:sldMkLst>
        <pc:spChg chg="mod">
          <ac:chgData name="Pascalle Cup" userId="S::p.cup@helicon.nl::acdf420d-3d1b-463e-9173-44ff0cd1b36a" providerId="AD" clId="Web-{83CAD402-C5C3-47EF-9ED9-6172B510CE74}" dt="2021-09-09T09:01:33.909" v="224" actId="20577"/>
          <ac:spMkLst>
            <pc:docMk/>
            <pc:sldMk cId="4084983129" sldId="258"/>
            <ac:spMk id="13" creationId="{BC3B0B6C-7490-49B6-9060-444D61A2630D}"/>
          </ac:spMkLst>
        </pc:spChg>
      </pc:sldChg>
      <pc:sldChg chg="modSp">
        <pc:chgData name="Pascalle Cup" userId="S::p.cup@helicon.nl::acdf420d-3d1b-463e-9173-44ff0cd1b36a" providerId="AD" clId="Web-{83CAD402-C5C3-47EF-9ED9-6172B510CE74}" dt="2021-09-09T08:56:56.356" v="24" actId="20577"/>
        <pc:sldMkLst>
          <pc:docMk/>
          <pc:sldMk cId="1858147356" sldId="260"/>
        </pc:sldMkLst>
        <pc:spChg chg="mod">
          <ac:chgData name="Pascalle Cup" userId="S::p.cup@helicon.nl::acdf420d-3d1b-463e-9173-44ff0cd1b36a" providerId="AD" clId="Web-{83CAD402-C5C3-47EF-9ED9-6172B510CE74}" dt="2021-09-09T08:56:56.356" v="24" actId="20577"/>
          <ac:spMkLst>
            <pc:docMk/>
            <pc:sldMk cId="1858147356" sldId="260"/>
            <ac:spMk id="4" creationId="{BF224373-E7B2-4E2A-A25D-FE52544DB759}"/>
          </ac:spMkLst>
        </pc:spChg>
      </pc:sldChg>
      <pc:sldChg chg="modSp new">
        <pc:chgData name="Pascalle Cup" userId="S::p.cup@helicon.nl::acdf420d-3d1b-463e-9173-44ff0cd1b36a" providerId="AD" clId="Web-{83CAD402-C5C3-47EF-9ED9-6172B510CE74}" dt="2021-09-09T09:01:20.878" v="222" actId="20577"/>
        <pc:sldMkLst>
          <pc:docMk/>
          <pc:sldMk cId="2501742533" sldId="279"/>
        </pc:sldMkLst>
        <pc:spChg chg="mod">
          <ac:chgData name="Pascalle Cup" userId="S::p.cup@helicon.nl::acdf420d-3d1b-463e-9173-44ff0cd1b36a" providerId="AD" clId="Web-{83CAD402-C5C3-47EF-9ED9-6172B510CE74}" dt="2021-09-09T08:57:17.497" v="32" actId="20577"/>
          <ac:spMkLst>
            <pc:docMk/>
            <pc:sldMk cId="2501742533" sldId="279"/>
            <ac:spMk id="2" creationId="{0CFDD3C6-59C9-4077-8918-CA7E1B60230A}"/>
          </ac:spMkLst>
        </pc:spChg>
        <pc:spChg chg="mod">
          <ac:chgData name="Pascalle Cup" userId="S::p.cup@helicon.nl::acdf420d-3d1b-463e-9173-44ff0cd1b36a" providerId="AD" clId="Web-{83CAD402-C5C3-47EF-9ED9-6172B510CE74}" dt="2021-09-09T09:01:20.878" v="222" actId="20577"/>
          <ac:spMkLst>
            <pc:docMk/>
            <pc:sldMk cId="2501742533" sldId="279"/>
            <ac:spMk id="3" creationId="{05D61323-6655-4357-B16F-4B1318BFF23B}"/>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D3D200-3669-46AB-B4D9-0A1F20F29612}"/>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A4CB45B6-8EBF-4905-BA8B-160AAB9D0B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C525694D-B5D8-4AB6-8A98-D5F29CB52C79}"/>
              </a:ext>
            </a:extLst>
          </p:cNvPr>
          <p:cNvSpPr>
            <a:spLocks noGrp="1"/>
          </p:cNvSpPr>
          <p:nvPr>
            <p:ph type="dt" sz="half" idx="10"/>
          </p:nvPr>
        </p:nvSpPr>
        <p:spPr/>
        <p:txBody>
          <a:bodyPr/>
          <a:lstStyle/>
          <a:p>
            <a:fld id="{5D1E1CC7-3C23-461E-A5E6-FDD269BF0724}" type="datetimeFigureOut">
              <a:rPr lang="nl-NL" smtClean="0"/>
              <a:t>9-9-2021</a:t>
            </a:fld>
            <a:endParaRPr lang="nl-NL"/>
          </a:p>
        </p:txBody>
      </p:sp>
      <p:sp>
        <p:nvSpPr>
          <p:cNvPr id="5" name="Tijdelijke aanduiding voor voettekst 4">
            <a:extLst>
              <a:ext uri="{FF2B5EF4-FFF2-40B4-BE49-F238E27FC236}">
                <a16:creationId xmlns:a16="http://schemas.microsoft.com/office/drawing/2014/main" id="{2AC678D9-4AE6-4E84-9C72-A36798419BA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A6CCB3A-F026-4AA0-8CB3-92AAD364B906}"/>
              </a:ext>
            </a:extLst>
          </p:cNvPr>
          <p:cNvSpPr>
            <a:spLocks noGrp="1"/>
          </p:cNvSpPr>
          <p:nvPr>
            <p:ph type="sldNum" sz="quarter" idx="12"/>
          </p:nvPr>
        </p:nvSpPr>
        <p:spPr/>
        <p:txBody>
          <a:bodyPr/>
          <a:lstStyle/>
          <a:p>
            <a:fld id="{43D39861-9F8E-4A13-A7FB-E3FBCA851274}" type="slidenum">
              <a:rPr lang="nl-NL" smtClean="0"/>
              <a:t>‹nr.›</a:t>
            </a:fld>
            <a:endParaRPr lang="nl-NL"/>
          </a:p>
        </p:txBody>
      </p:sp>
    </p:spTree>
    <p:extLst>
      <p:ext uri="{BB962C8B-B14F-4D97-AF65-F5344CB8AC3E}">
        <p14:creationId xmlns:p14="http://schemas.microsoft.com/office/powerpoint/2010/main" val="3219157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23CD0E-B78E-4353-958D-4219B917F577}"/>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14DB4793-E582-403B-9451-A385DCB85FF8}"/>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A40F9C4-CB50-4C61-8BB4-0864BD590EF4}"/>
              </a:ext>
            </a:extLst>
          </p:cNvPr>
          <p:cNvSpPr>
            <a:spLocks noGrp="1"/>
          </p:cNvSpPr>
          <p:nvPr>
            <p:ph type="dt" sz="half" idx="10"/>
          </p:nvPr>
        </p:nvSpPr>
        <p:spPr/>
        <p:txBody>
          <a:bodyPr/>
          <a:lstStyle/>
          <a:p>
            <a:fld id="{5D1E1CC7-3C23-461E-A5E6-FDD269BF0724}" type="datetimeFigureOut">
              <a:rPr lang="nl-NL" smtClean="0"/>
              <a:t>9-9-2021</a:t>
            </a:fld>
            <a:endParaRPr lang="nl-NL"/>
          </a:p>
        </p:txBody>
      </p:sp>
      <p:sp>
        <p:nvSpPr>
          <p:cNvPr id="5" name="Tijdelijke aanduiding voor voettekst 4">
            <a:extLst>
              <a:ext uri="{FF2B5EF4-FFF2-40B4-BE49-F238E27FC236}">
                <a16:creationId xmlns:a16="http://schemas.microsoft.com/office/drawing/2014/main" id="{9BECFBBC-C836-4308-ACD1-B2E40598153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78A0F7B-6D12-4BA0-A66B-E62374BAFE19}"/>
              </a:ext>
            </a:extLst>
          </p:cNvPr>
          <p:cNvSpPr>
            <a:spLocks noGrp="1"/>
          </p:cNvSpPr>
          <p:nvPr>
            <p:ph type="sldNum" sz="quarter" idx="12"/>
          </p:nvPr>
        </p:nvSpPr>
        <p:spPr/>
        <p:txBody>
          <a:bodyPr/>
          <a:lstStyle/>
          <a:p>
            <a:fld id="{43D39861-9F8E-4A13-A7FB-E3FBCA851274}" type="slidenum">
              <a:rPr lang="nl-NL" smtClean="0"/>
              <a:t>‹nr.›</a:t>
            </a:fld>
            <a:endParaRPr lang="nl-NL"/>
          </a:p>
        </p:txBody>
      </p:sp>
    </p:spTree>
    <p:extLst>
      <p:ext uri="{BB962C8B-B14F-4D97-AF65-F5344CB8AC3E}">
        <p14:creationId xmlns:p14="http://schemas.microsoft.com/office/powerpoint/2010/main" val="1740850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6B17610C-B101-4433-9F15-84A2FF17D63E}"/>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9EB0E8A9-898A-42CC-9007-58DC9913172C}"/>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C6D9A25-028C-4945-84BF-B28CB8A69E58}"/>
              </a:ext>
            </a:extLst>
          </p:cNvPr>
          <p:cNvSpPr>
            <a:spLocks noGrp="1"/>
          </p:cNvSpPr>
          <p:nvPr>
            <p:ph type="dt" sz="half" idx="10"/>
          </p:nvPr>
        </p:nvSpPr>
        <p:spPr/>
        <p:txBody>
          <a:bodyPr/>
          <a:lstStyle/>
          <a:p>
            <a:fld id="{5D1E1CC7-3C23-461E-A5E6-FDD269BF0724}" type="datetimeFigureOut">
              <a:rPr lang="nl-NL" smtClean="0"/>
              <a:t>9-9-2021</a:t>
            </a:fld>
            <a:endParaRPr lang="nl-NL"/>
          </a:p>
        </p:txBody>
      </p:sp>
      <p:sp>
        <p:nvSpPr>
          <p:cNvPr id="5" name="Tijdelijke aanduiding voor voettekst 4">
            <a:extLst>
              <a:ext uri="{FF2B5EF4-FFF2-40B4-BE49-F238E27FC236}">
                <a16:creationId xmlns:a16="http://schemas.microsoft.com/office/drawing/2014/main" id="{7E5D6866-1658-4649-8910-C608524F51C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8F92503-1054-45E3-9BA4-60EDBCFAB5A6}"/>
              </a:ext>
            </a:extLst>
          </p:cNvPr>
          <p:cNvSpPr>
            <a:spLocks noGrp="1"/>
          </p:cNvSpPr>
          <p:nvPr>
            <p:ph type="sldNum" sz="quarter" idx="12"/>
          </p:nvPr>
        </p:nvSpPr>
        <p:spPr/>
        <p:txBody>
          <a:bodyPr/>
          <a:lstStyle/>
          <a:p>
            <a:fld id="{43D39861-9F8E-4A13-A7FB-E3FBCA851274}" type="slidenum">
              <a:rPr lang="nl-NL" smtClean="0"/>
              <a:t>‹nr.›</a:t>
            </a:fld>
            <a:endParaRPr lang="nl-NL"/>
          </a:p>
        </p:txBody>
      </p:sp>
    </p:spTree>
    <p:extLst>
      <p:ext uri="{BB962C8B-B14F-4D97-AF65-F5344CB8AC3E}">
        <p14:creationId xmlns:p14="http://schemas.microsoft.com/office/powerpoint/2010/main" val="1008060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B9E8D4D1-00C4-4E8E-99A5-8D1DF5379DBE}" type="datetimeFigureOut">
              <a:rPr lang="nl-NL" smtClean="0"/>
              <a:t>9-9-2021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8F63A3B-78C7-47BE-AE5E-E10140E04643}" type="slidenum">
              <a:rPr lang="en-US" dirty="0"/>
              <a:t>‹nr.›</a:t>
            </a:fld>
            <a:endParaRPr lang="en-US" dirty="0"/>
          </a:p>
        </p:txBody>
      </p:sp>
      <p:pic>
        <p:nvPicPr>
          <p:cNvPr id="7" name="Vormentaal">
            <a:extLst>
              <a:ext uri="{FF2B5EF4-FFF2-40B4-BE49-F238E27FC236}">
                <a16:creationId xmlns:a16="http://schemas.microsoft.com/office/drawing/2014/main" id="{E498F2B3-5F23-4D85-B0F7-4FB40FF3593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0CD14F43-E751-4E68-BC2B-296A229B22D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03747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06D597-32EE-4848-9C4F-82FB2602EC1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392C764-F430-4DFE-9FE9-0E61890B52EC}"/>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88C35B1-84F5-4ABD-BAC6-DE46AC6354A2}"/>
              </a:ext>
            </a:extLst>
          </p:cNvPr>
          <p:cNvSpPr>
            <a:spLocks noGrp="1"/>
          </p:cNvSpPr>
          <p:nvPr>
            <p:ph type="dt" sz="half" idx="10"/>
          </p:nvPr>
        </p:nvSpPr>
        <p:spPr/>
        <p:txBody>
          <a:bodyPr/>
          <a:lstStyle/>
          <a:p>
            <a:fld id="{5D1E1CC7-3C23-461E-A5E6-FDD269BF0724}" type="datetimeFigureOut">
              <a:rPr lang="nl-NL" smtClean="0"/>
              <a:t>9-9-2021</a:t>
            </a:fld>
            <a:endParaRPr lang="nl-NL"/>
          </a:p>
        </p:txBody>
      </p:sp>
      <p:sp>
        <p:nvSpPr>
          <p:cNvPr id="5" name="Tijdelijke aanduiding voor voettekst 4">
            <a:extLst>
              <a:ext uri="{FF2B5EF4-FFF2-40B4-BE49-F238E27FC236}">
                <a16:creationId xmlns:a16="http://schemas.microsoft.com/office/drawing/2014/main" id="{8720CE83-710B-4AB7-BC38-0CB602C9E3C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BC9D674-854D-4DCE-ACB7-77D383535225}"/>
              </a:ext>
            </a:extLst>
          </p:cNvPr>
          <p:cNvSpPr>
            <a:spLocks noGrp="1"/>
          </p:cNvSpPr>
          <p:nvPr>
            <p:ph type="sldNum" sz="quarter" idx="12"/>
          </p:nvPr>
        </p:nvSpPr>
        <p:spPr/>
        <p:txBody>
          <a:bodyPr/>
          <a:lstStyle/>
          <a:p>
            <a:fld id="{43D39861-9F8E-4A13-A7FB-E3FBCA851274}" type="slidenum">
              <a:rPr lang="nl-NL" smtClean="0"/>
              <a:t>‹nr.›</a:t>
            </a:fld>
            <a:endParaRPr lang="nl-NL"/>
          </a:p>
        </p:txBody>
      </p:sp>
    </p:spTree>
    <p:extLst>
      <p:ext uri="{BB962C8B-B14F-4D97-AF65-F5344CB8AC3E}">
        <p14:creationId xmlns:p14="http://schemas.microsoft.com/office/powerpoint/2010/main" val="185289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CB3165-7EAA-4D0B-BDBA-628C4C533D00}"/>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CC3C507B-B307-423C-A9A0-9E0BDAD2E7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B3DB7904-8F3D-431E-9B0D-69D2782C0AD3}"/>
              </a:ext>
            </a:extLst>
          </p:cNvPr>
          <p:cNvSpPr>
            <a:spLocks noGrp="1"/>
          </p:cNvSpPr>
          <p:nvPr>
            <p:ph type="dt" sz="half" idx="10"/>
          </p:nvPr>
        </p:nvSpPr>
        <p:spPr/>
        <p:txBody>
          <a:bodyPr/>
          <a:lstStyle/>
          <a:p>
            <a:fld id="{5D1E1CC7-3C23-461E-A5E6-FDD269BF0724}" type="datetimeFigureOut">
              <a:rPr lang="nl-NL" smtClean="0"/>
              <a:t>9-9-2021</a:t>
            </a:fld>
            <a:endParaRPr lang="nl-NL"/>
          </a:p>
        </p:txBody>
      </p:sp>
      <p:sp>
        <p:nvSpPr>
          <p:cNvPr id="5" name="Tijdelijke aanduiding voor voettekst 4">
            <a:extLst>
              <a:ext uri="{FF2B5EF4-FFF2-40B4-BE49-F238E27FC236}">
                <a16:creationId xmlns:a16="http://schemas.microsoft.com/office/drawing/2014/main" id="{44AB16FA-3853-4057-9ACF-4086C740A63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64CAAD4-B6E7-42A3-9ECC-3EDCB6FF6311}"/>
              </a:ext>
            </a:extLst>
          </p:cNvPr>
          <p:cNvSpPr>
            <a:spLocks noGrp="1"/>
          </p:cNvSpPr>
          <p:nvPr>
            <p:ph type="sldNum" sz="quarter" idx="12"/>
          </p:nvPr>
        </p:nvSpPr>
        <p:spPr/>
        <p:txBody>
          <a:bodyPr/>
          <a:lstStyle/>
          <a:p>
            <a:fld id="{43D39861-9F8E-4A13-A7FB-E3FBCA851274}" type="slidenum">
              <a:rPr lang="nl-NL" smtClean="0"/>
              <a:t>‹nr.›</a:t>
            </a:fld>
            <a:endParaRPr lang="nl-NL"/>
          </a:p>
        </p:txBody>
      </p:sp>
    </p:spTree>
    <p:extLst>
      <p:ext uri="{BB962C8B-B14F-4D97-AF65-F5344CB8AC3E}">
        <p14:creationId xmlns:p14="http://schemas.microsoft.com/office/powerpoint/2010/main" val="2877370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CE7010-E6DC-46D9-A2D9-E05E39B093E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6C57077-CA11-41C5-A352-84B4392093F4}"/>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8451269B-0208-464D-A8BD-F927264B12A6}"/>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7848CEE3-550E-4978-A8F2-09AE462F32C6}"/>
              </a:ext>
            </a:extLst>
          </p:cNvPr>
          <p:cNvSpPr>
            <a:spLocks noGrp="1"/>
          </p:cNvSpPr>
          <p:nvPr>
            <p:ph type="dt" sz="half" idx="10"/>
          </p:nvPr>
        </p:nvSpPr>
        <p:spPr/>
        <p:txBody>
          <a:bodyPr/>
          <a:lstStyle/>
          <a:p>
            <a:fld id="{5D1E1CC7-3C23-461E-A5E6-FDD269BF0724}" type="datetimeFigureOut">
              <a:rPr lang="nl-NL" smtClean="0"/>
              <a:t>9-9-2021</a:t>
            </a:fld>
            <a:endParaRPr lang="nl-NL"/>
          </a:p>
        </p:txBody>
      </p:sp>
      <p:sp>
        <p:nvSpPr>
          <p:cNvPr id="6" name="Tijdelijke aanduiding voor voettekst 5">
            <a:extLst>
              <a:ext uri="{FF2B5EF4-FFF2-40B4-BE49-F238E27FC236}">
                <a16:creationId xmlns:a16="http://schemas.microsoft.com/office/drawing/2014/main" id="{A22EBCB4-5702-4B39-828E-F65C22EBBD4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62E757E-FE8B-4193-B962-91C2455A993F}"/>
              </a:ext>
            </a:extLst>
          </p:cNvPr>
          <p:cNvSpPr>
            <a:spLocks noGrp="1"/>
          </p:cNvSpPr>
          <p:nvPr>
            <p:ph type="sldNum" sz="quarter" idx="12"/>
          </p:nvPr>
        </p:nvSpPr>
        <p:spPr/>
        <p:txBody>
          <a:bodyPr/>
          <a:lstStyle/>
          <a:p>
            <a:fld id="{43D39861-9F8E-4A13-A7FB-E3FBCA851274}" type="slidenum">
              <a:rPr lang="nl-NL" smtClean="0"/>
              <a:t>‹nr.›</a:t>
            </a:fld>
            <a:endParaRPr lang="nl-NL"/>
          </a:p>
        </p:txBody>
      </p:sp>
    </p:spTree>
    <p:extLst>
      <p:ext uri="{BB962C8B-B14F-4D97-AF65-F5344CB8AC3E}">
        <p14:creationId xmlns:p14="http://schemas.microsoft.com/office/powerpoint/2010/main" val="514545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C16FC2-6B94-4B7D-A0D7-38583F7E645D}"/>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1F7ECAAC-3384-42EB-9056-EBEDE10304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2E248127-500F-4816-804F-6B4AC8D48703}"/>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16C1E544-986F-4F07-A6FF-E0F1D9BE15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39C91B5C-FB8D-4754-A55A-650A0FB0FAE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B456D355-E948-4524-9CE8-4CB2CC8424C0}"/>
              </a:ext>
            </a:extLst>
          </p:cNvPr>
          <p:cNvSpPr>
            <a:spLocks noGrp="1"/>
          </p:cNvSpPr>
          <p:nvPr>
            <p:ph type="dt" sz="half" idx="10"/>
          </p:nvPr>
        </p:nvSpPr>
        <p:spPr/>
        <p:txBody>
          <a:bodyPr/>
          <a:lstStyle/>
          <a:p>
            <a:fld id="{5D1E1CC7-3C23-461E-A5E6-FDD269BF0724}" type="datetimeFigureOut">
              <a:rPr lang="nl-NL" smtClean="0"/>
              <a:t>9-9-2021</a:t>
            </a:fld>
            <a:endParaRPr lang="nl-NL"/>
          </a:p>
        </p:txBody>
      </p:sp>
      <p:sp>
        <p:nvSpPr>
          <p:cNvPr id="8" name="Tijdelijke aanduiding voor voettekst 7">
            <a:extLst>
              <a:ext uri="{FF2B5EF4-FFF2-40B4-BE49-F238E27FC236}">
                <a16:creationId xmlns:a16="http://schemas.microsoft.com/office/drawing/2014/main" id="{527EA07B-8361-494C-976F-887C8C061FD4}"/>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FF3B06F6-B76D-4BFE-957E-8309A0B9586F}"/>
              </a:ext>
            </a:extLst>
          </p:cNvPr>
          <p:cNvSpPr>
            <a:spLocks noGrp="1"/>
          </p:cNvSpPr>
          <p:nvPr>
            <p:ph type="sldNum" sz="quarter" idx="12"/>
          </p:nvPr>
        </p:nvSpPr>
        <p:spPr/>
        <p:txBody>
          <a:bodyPr/>
          <a:lstStyle/>
          <a:p>
            <a:fld id="{43D39861-9F8E-4A13-A7FB-E3FBCA851274}" type="slidenum">
              <a:rPr lang="nl-NL" smtClean="0"/>
              <a:t>‹nr.›</a:t>
            </a:fld>
            <a:endParaRPr lang="nl-NL"/>
          </a:p>
        </p:txBody>
      </p:sp>
    </p:spTree>
    <p:extLst>
      <p:ext uri="{BB962C8B-B14F-4D97-AF65-F5344CB8AC3E}">
        <p14:creationId xmlns:p14="http://schemas.microsoft.com/office/powerpoint/2010/main" val="3608194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E1B2C2-882C-492E-B593-C6A82FA6FBD0}"/>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55A3BADF-20F7-4C72-ACFF-EDC266CA57DF}"/>
              </a:ext>
            </a:extLst>
          </p:cNvPr>
          <p:cNvSpPr>
            <a:spLocks noGrp="1"/>
          </p:cNvSpPr>
          <p:nvPr>
            <p:ph type="dt" sz="half" idx="10"/>
          </p:nvPr>
        </p:nvSpPr>
        <p:spPr/>
        <p:txBody>
          <a:bodyPr/>
          <a:lstStyle/>
          <a:p>
            <a:fld id="{5D1E1CC7-3C23-461E-A5E6-FDD269BF0724}" type="datetimeFigureOut">
              <a:rPr lang="nl-NL" smtClean="0"/>
              <a:t>9-9-2021</a:t>
            </a:fld>
            <a:endParaRPr lang="nl-NL"/>
          </a:p>
        </p:txBody>
      </p:sp>
      <p:sp>
        <p:nvSpPr>
          <p:cNvPr id="4" name="Tijdelijke aanduiding voor voettekst 3">
            <a:extLst>
              <a:ext uri="{FF2B5EF4-FFF2-40B4-BE49-F238E27FC236}">
                <a16:creationId xmlns:a16="http://schemas.microsoft.com/office/drawing/2014/main" id="{3B062D76-C932-4695-BFC9-95A2B8497C16}"/>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4B28C6DB-B93A-472A-A156-29CB4ABDC77F}"/>
              </a:ext>
            </a:extLst>
          </p:cNvPr>
          <p:cNvSpPr>
            <a:spLocks noGrp="1"/>
          </p:cNvSpPr>
          <p:nvPr>
            <p:ph type="sldNum" sz="quarter" idx="12"/>
          </p:nvPr>
        </p:nvSpPr>
        <p:spPr/>
        <p:txBody>
          <a:bodyPr/>
          <a:lstStyle/>
          <a:p>
            <a:fld id="{43D39861-9F8E-4A13-A7FB-E3FBCA851274}" type="slidenum">
              <a:rPr lang="nl-NL" smtClean="0"/>
              <a:t>‹nr.›</a:t>
            </a:fld>
            <a:endParaRPr lang="nl-NL"/>
          </a:p>
        </p:txBody>
      </p:sp>
    </p:spTree>
    <p:extLst>
      <p:ext uri="{BB962C8B-B14F-4D97-AF65-F5344CB8AC3E}">
        <p14:creationId xmlns:p14="http://schemas.microsoft.com/office/powerpoint/2010/main" val="717741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D9729A7-9AB4-43CD-99C2-484D78DA0F7F}"/>
              </a:ext>
            </a:extLst>
          </p:cNvPr>
          <p:cNvSpPr>
            <a:spLocks noGrp="1"/>
          </p:cNvSpPr>
          <p:nvPr>
            <p:ph type="dt" sz="half" idx="10"/>
          </p:nvPr>
        </p:nvSpPr>
        <p:spPr/>
        <p:txBody>
          <a:bodyPr/>
          <a:lstStyle/>
          <a:p>
            <a:fld id="{5D1E1CC7-3C23-461E-A5E6-FDD269BF0724}" type="datetimeFigureOut">
              <a:rPr lang="nl-NL" smtClean="0"/>
              <a:t>9-9-2021</a:t>
            </a:fld>
            <a:endParaRPr lang="nl-NL"/>
          </a:p>
        </p:txBody>
      </p:sp>
      <p:sp>
        <p:nvSpPr>
          <p:cNvPr id="3" name="Tijdelijke aanduiding voor voettekst 2">
            <a:extLst>
              <a:ext uri="{FF2B5EF4-FFF2-40B4-BE49-F238E27FC236}">
                <a16:creationId xmlns:a16="http://schemas.microsoft.com/office/drawing/2014/main" id="{162C7455-5E21-4EFE-AC7A-EEEAD634DC23}"/>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6912B843-38D9-489D-B6A6-899D84A6F96F}"/>
              </a:ext>
            </a:extLst>
          </p:cNvPr>
          <p:cNvSpPr>
            <a:spLocks noGrp="1"/>
          </p:cNvSpPr>
          <p:nvPr>
            <p:ph type="sldNum" sz="quarter" idx="12"/>
          </p:nvPr>
        </p:nvSpPr>
        <p:spPr/>
        <p:txBody>
          <a:bodyPr/>
          <a:lstStyle/>
          <a:p>
            <a:fld id="{43D39861-9F8E-4A13-A7FB-E3FBCA851274}" type="slidenum">
              <a:rPr lang="nl-NL" smtClean="0"/>
              <a:t>‹nr.›</a:t>
            </a:fld>
            <a:endParaRPr lang="nl-NL"/>
          </a:p>
        </p:txBody>
      </p:sp>
    </p:spTree>
    <p:extLst>
      <p:ext uri="{BB962C8B-B14F-4D97-AF65-F5344CB8AC3E}">
        <p14:creationId xmlns:p14="http://schemas.microsoft.com/office/powerpoint/2010/main" val="1635841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89A4A8-A04C-4B25-82C1-1C257827E8E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8BD63482-8014-426C-902C-2A778E4D5F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507A351A-D19B-4A71-A4FC-61EC577D3D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7CEA772-6E0F-479F-A8AD-7B22E9CBE974}"/>
              </a:ext>
            </a:extLst>
          </p:cNvPr>
          <p:cNvSpPr>
            <a:spLocks noGrp="1"/>
          </p:cNvSpPr>
          <p:nvPr>
            <p:ph type="dt" sz="half" idx="10"/>
          </p:nvPr>
        </p:nvSpPr>
        <p:spPr/>
        <p:txBody>
          <a:bodyPr/>
          <a:lstStyle/>
          <a:p>
            <a:fld id="{5D1E1CC7-3C23-461E-A5E6-FDD269BF0724}" type="datetimeFigureOut">
              <a:rPr lang="nl-NL" smtClean="0"/>
              <a:t>9-9-2021</a:t>
            </a:fld>
            <a:endParaRPr lang="nl-NL"/>
          </a:p>
        </p:txBody>
      </p:sp>
      <p:sp>
        <p:nvSpPr>
          <p:cNvPr id="6" name="Tijdelijke aanduiding voor voettekst 5">
            <a:extLst>
              <a:ext uri="{FF2B5EF4-FFF2-40B4-BE49-F238E27FC236}">
                <a16:creationId xmlns:a16="http://schemas.microsoft.com/office/drawing/2014/main" id="{7A88CB8D-5301-4A9E-8CA4-803A87847D2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3E16BBF-DA18-4830-84ED-5D0BDB9920BC}"/>
              </a:ext>
            </a:extLst>
          </p:cNvPr>
          <p:cNvSpPr>
            <a:spLocks noGrp="1"/>
          </p:cNvSpPr>
          <p:nvPr>
            <p:ph type="sldNum" sz="quarter" idx="12"/>
          </p:nvPr>
        </p:nvSpPr>
        <p:spPr/>
        <p:txBody>
          <a:bodyPr/>
          <a:lstStyle/>
          <a:p>
            <a:fld id="{43D39861-9F8E-4A13-A7FB-E3FBCA851274}" type="slidenum">
              <a:rPr lang="nl-NL" smtClean="0"/>
              <a:t>‹nr.›</a:t>
            </a:fld>
            <a:endParaRPr lang="nl-NL"/>
          </a:p>
        </p:txBody>
      </p:sp>
    </p:spTree>
    <p:extLst>
      <p:ext uri="{BB962C8B-B14F-4D97-AF65-F5344CB8AC3E}">
        <p14:creationId xmlns:p14="http://schemas.microsoft.com/office/powerpoint/2010/main" val="3809777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84C3C9-7998-46A4-8663-F40693B978B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BBAA6DD0-0817-457C-BAB7-0AC8C03A60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314BE099-4777-4E38-874F-6C47688E4D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CDD2BE1-3514-4712-A2F8-632958202B4F}"/>
              </a:ext>
            </a:extLst>
          </p:cNvPr>
          <p:cNvSpPr>
            <a:spLocks noGrp="1"/>
          </p:cNvSpPr>
          <p:nvPr>
            <p:ph type="dt" sz="half" idx="10"/>
          </p:nvPr>
        </p:nvSpPr>
        <p:spPr/>
        <p:txBody>
          <a:bodyPr/>
          <a:lstStyle/>
          <a:p>
            <a:fld id="{5D1E1CC7-3C23-461E-A5E6-FDD269BF0724}" type="datetimeFigureOut">
              <a:rPr lang="nl-NL" smtClean="0"/>
              <a:t>9-9-2021</a:t>
            </a:fld>
            <a:endParaRPr lang="nl-NL"/>
          </a:p>
        </p:txBody>
      </p:sp>
      <p:sp>
        <p:nvSpPr>
          <p:cNvPr id="6" name="Tijdelijke aanduiding voor voettekst 5">
            <a:extLst>
              <a:ext uri="{FF2B5EF4-FFF2-40B4-BE49-F238E27FC236}">
                <a16:creationId xmlns:a16="http://schemas.microsoft.com/office/drawing/2014/main" id="{23C6539C-589C-409F-B45E-87CC1265FEE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70E09DF-4E02-4C1C-8F4C-EAEA6D5B8FBE}"/>
              </a:ext>
            </a:extLst>
          </p:cNvPr>
          <p:cNvSpPr>
            <a:spLocks noGrp="1"/>
          </p:cNvSpPr>
          <p:nvPr>
            <p:ph type="sldNum" sz="quarter" idx="12"/>
          </p:nvPr>
        </p:nvSpPr>
        <p:spPr/>
        <p:txBody>
          <a:bodyPr/>
          <a:lstStyle/>
          <a:p>
            <a:fld id="{43D39861-9F8E-4A13-A7FB-E3FBCA851274}" type="slidenum">
              <a:rPr lang="nl-NL" smtClean="0"/>
              <a:t>‹nr.›</a:t>
            </a:fld>
            <a:endParaRPr lang="nl-NL"/>
          </a:p>
        </p:txBody>
      </p:sp>
    </p:spTree>
    <p:extLst>
      <p:ext uri="{BB962C8B-B14F-4D97-AF65-F5344CB8AC3E}">
        <p14:creationId xmlns:p14="http://schemas.microsoft.com/office/powerpoint/2010/main" val="3862005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7901BA2-5249-4BE7-8FBB-0983A4BE62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17E20455-726E-4776-83AF-9C69329BAE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60C2610-C980-4A3D-901A-DB443C6C57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1E1CC7-3C23-461E-A5E6-FDD269BF0724}" type="datetimeFigureOut">
              <a:rPr lang="nl-NL" smtClean="0"/>
              <a:t>9-9-2021</a:t>
            </a:fld>
            <a:endParaRPr lang="nl-NL"/>
          </a:p>
        </p:txBody>
      </p:sp>
      <p:sp>
        <p:nvSpPr>
          <p:cNvPr id="5" name="Tijdelijke aanduiding voor voettekst 4">
            <a:extLst>
              <a:ext uri="{FF2B5EF4-FFF2-40B4-BE49-F238E27FC236}">
                <a16:creationId xmlns:a16="http://schemas.microsoft.com/office/drawing/2014/main" id="{1DF48E3A-09AA-4CAC-A8FB-F70A123379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18A9A31F-3A71-4A59-B54D-F5C77A5BB4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D39861-9F8E-4A13-A7FB-E3FBCA851274}" type="slidenum">
              <a:rPr lang="nl-NL" smtClean="0"/>
              <a:t>‹nr.›</a:t>
            </a:fld>
            <a:endParaRPr lang="nl-NL"/>
          </a:p>
        </p:txBody>
      </p:sp>
    </p:spTree>
    <p:extLst>
      <p:ext uri="{BB962C8B-B14F-4D97-AF65-F5344CB8AC3E}">
        <p14:creationId xmlns:p14="http://schemas.microsoft.com/office/powerpoint/2010/main" val="25629766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9-9-2021</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spTree>
    <p:extLst>
      <p:ext uri="{BB962C8B-B14F-4D97-AF65-F5344CB8AC3E}">
        <p14:creationId xmlns:p14="http://schemas.microsoft.com/office/powerpoint/2010/main" val="187759477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hyperlink" Target="https://www.ruimtelijkeplannen.nl/documents/NL.IMRO.085500002001017-/v_NL.IMRO.085500002001017-.pdf" TargetMode="External"/><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hyperlink" Target="https://decentrale.regelgeving.overheid.nl/cvdr/xhtmloutput/Historie/Zeeland/CVDR230513/CVDR230513_2.html" TargetMode="External"/><Relationship Id="rId5" Type="http://schemas.openxmlformats.org/officeDocument/2006/relationships/hyperlink" Target="https://www.brabant.nl/dossiers/dossiers-op-thema/ruimtelijke-ordening/ruimtelijk-beleid/structuurvisie" TargetMode="External"/><Relationship Id="rId4" Type="http://schemas.openxmlformats.org/officeDocument/2006/relationships/hyperlink" Target="https://www.omgevingsweb.nl/cms/files/2016-12/d-nl.imro.0855.stv2015001-d001.pdf"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PQlBndx90tI"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nl-NL" sz="4400" b="1" i="0" u="none" strike="noStrike" kern="1200" cap="none" spc="0" normalizeH="0" baseline="0" noProof="0" dirty="0">
                <a:ln>
                  <a:noFill/>
                </a:ln>
                <a:solidFill>
                  <a:srgbClr val="B8A1FF"/>
                </a:solidFill>
                <a:effectLst/>
                <a:uLnTx/>
                <a:uFillTx/>
                <a:latin typeface="Arial" panose="020B0604020202020204" pitchFamily="34" charset="0"/>
                <a:ea typeface="+mj-ea"/>
                <a:cs typeface="Arial" panose="020B0604020202020204" pitchFamily="34" charset="0"/>
              </a:rPr>
              <a:t>Leefbare stad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nl-NL" sz="4400" b="1" i="0" u="none" strike="noStrike" kern="1200" cap="none" spc="0" normalizeH="0" baseline="0" noProof="0" dirty="0" err="1">
                <a:ln>
                  <a:noFill/>
                </a:ln>
                <a:solidFill>
                  <a:srgbClr val="B8A1FF"/>
                </a:solidFill>
                <a:effectLst/>
                <a:uLnTx/>
                <a:uFillTx/>
                <a:latin typeface="Arial" panose="020B0604020202020204" pitchFamily="34" charset="0"/>
                <a:ea typeface="+mj-ea"/>
                <a:cs typeface="Arial" panose="020B0604020202020204" pitchFamily="34" charset="0"/>
              </a:rPr>
              <a:t>Expertles</a:t>
            </a:r>
            <a:r>
              <a:rPr kumimoji="0" lang="nl-NL" sz="4400" b="1" i="0" u="none" strike="noStrike" kern="1200" cap="none" spc="0" normalizeH="0" baseline="0" noProof="0" dirty="0">
                <a:ln>
                  <a:noFill/>
                </a:ln>
                <a:solidFill>
                  <a:srgbClr val="B8A1FF"/>
                </a:solidFill>
                <a:effectLst/>
                <a:uLnTx/>
                <a:uFillTx/>
                <a:latin typeface="Arial" panose="020B0604020202020204" pitchFamily="34" charset="0"/>
                <a:ea typeface="+mj-ea"/>
                <a:cs typeface="Arial" panose="020B0604020202020204" pitchFamily="34" charset="0"/>
              </a:rPr>
              <a:t> Stad en wijk</a:t>
            </a:r>
            <a:endParaRPr kumimoji="0" lang="nl-NL" sz="4400" b="0" i="0" u="none" strike="noStrike" kern="1200" cap="none" spc="0" normalizeH="0" baseline="0" noProof="0" dirty="0">
              <a:ln>
                <a:noFill/>
              </a:ln>
              <a:solidFill>
                <a:srgbClr val="B8A1FF"/>
              </a:solidFill>
              <a:effectLst/>
              <a:uLnTx/>
              <a:uFillTx/>
              <a:latin typeface="Arial" panose="020B0604020202020204" pitchFamily="34" charset="0"/>
              <a:ea typeface="+mj-ea"/>
              <a:cs typeface="Arial" panose="020B0604020202020204" pitchFamily="34" charset="0"/>
            </a:endParaRP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7210764" y="2186840"/>
            <a:ext cx="4009686"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1"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Begrippen in deze les:</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Bestemmingsplan</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Omgevingswet</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Gebiedsontwikkeling</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Gentrificatie </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Wijkparticipatie </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endPar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extLst>
              <p:ext uri="{D42A27DB-BD31-4B8C-83A1-F6EECF244321}">
                <p14:modId xmlns:p14="http://schemas.microsoft.com/office/powerpoint/2010/main" val="2628573745"/>
              </p:ext>
            </p:extLst>
          </p:nvPr>
        </p:nvGraphicFramePr>
        <p:xfrm>
          <a:off x="2032961" y="6161520"/>
          <a:ext cx="7459328"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738909">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0" kern="1200" dirty="0">
                          <a:solidFill>
                            <a:schemeClr val="bg2"/>
                          </a:solidFill>
                        </a:rPr>
                        <a:t>Week 1</a:t>
                      </a:r>
                      <a:endParaRPr lang="nl-NL" sz="1200" b="0" kern="1200" dirty="0">
                        <a:solidFill>
                          <a:schemeClr val="bg2"/>
                        </a:solidFill>
                        <a:latin typeface="+mn-lt"/>
                        <a:ea typeface="+mn-ea"/>
                        <a:cs typeface="+mn-cs"/>
                      </a:endParaRPr>
                    </a:p>
                  </a:txBody>
                  <a:tcPr anchor="ctr"/>
                </a:tc>
                <a:tc>
                  <a:txBody>
                    <a:bodyPr/>
                    <a:lstStyle/>
                    <a:p>
                      <a:pPr marL="0" algn="ctr" defTabSz="914400" rtl="0" eaLnBrk="1" latinLnBrk="0" hangingPunct="1"/>
                      <a:r>
                        <a:rPr lang="nl-NL" sz="1200" b="1" kern="1200" dirty="0">
                          <a:solidFill>
                            <a:schemeClr val="tx1"/>
                          </a:solidFill>
                        </a:rPr>
                        <a:t>Week 2</a:t>
                      </a:r>
                      <a:endParaRPr lang="nl-NL" sz="1200" b="1" kern="1200" dirty="0">
                        <a:solidFill>
                          <a:schemeClr val="tx1"/>
                        </a:solidFill>
                        <a:latin typeface="+mn-lt"/>
                        <a:ea typeface="+mn-ea"/>
                        <a:cs typeface="+mn-cs"/>
                      </a:endParaRPr>
                    </a:p>
                  </a:txBody>
                  <a:tcPr anchor="ctr"/>
                </a:tc>
                <a:tc>
                  <a:txBody>
                    <a:bodyPr/>
                    <a:lstStyle/>
                    <a:p>
                      <a:pPr algn="ctr"/>
                      <a:r>
                        <a:rPr lang="nl-NL" sz="1200" b="0" kern="1200" dirty="0">
                          <a:solidFill>
                            <a:schemeClr val="bg2"/>
                          </a:solidFill>
                        </a:rPr>
                        <a:t>Week 3</a:t>
                      </a:r>
                      <a:endParaRPr lang="nl-NL" sz="1200" b="0" kern="1200" dirty="0">
                        <a:solidFill>
                          <a:schemeClr val="bg2"/>
                        </a:solidFill>
                        <a:latin typeface="+mn-lt"/>
                        <a:ea typeface="+mn-ea"/>
                        <a:cs typeface="+mn-cs"/>
                      </a:endParaRPr>
                    </a:p>
                  </a:txBody>
                  <a:tcPr anchor="ctr"/>
                </a:tc>
                <a:tc>
                  <a:txBody>
                    <a:bodyPr/>
                    <a:lstStyle/>
                    <a:p>
                      <a:pPr algn="ctr"/>
                      <a:r>
                        <a:rPr lang="nl-NL" sz="1200" b="1" kern="1200">
                          <a:solidFill>
                            <a:schemeClr val="bg1">
                              <a:lumMod val="85000"/>
                            </a:schemeClr>
                          </a:solidFill>
                        </a:rPr>
                        <a:t>Week 4</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b="1" kern="1200">
                          <a:solidFill>
                            <a:schemeClr val="bg1">
                              <a:lumMod val="85000"/>
                            </a:schemeClr>
                          </a:solidFill>
                        </a:rPr>
                        <a:t>Week 5</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dirty="0">
                          <a:solidFill>
                            <a:schemeClr val="bg1">
                              <a:lumMod val="85000"/>
                            </a:schemeClr>
                          </a:solidFill>
                        </a:rPr>
                        <a:t>Week 6</a:t>
                      </a:r>
                    </a:p>
                  </a:txBody>
                  <a:tcPr anchor="ctr"/>
                </a:tc>
                <a:tc>
                  <a:txBody>
                    <a:bodyPr/>
                    <a:lstStyle/>
                    <a:p>
                      <a:pPr algn="ctr"/>
                      <a:r>
                        <a:rPr lang="nl-NL" sz="1200">
                          <a:solidFill>
                            <a:schemeClr val="bg1">
                              <a:lumMod val="85000"/>
                            </a:schemeClr>
                          </a:solidFill>
                        </a:rPr>
                        <a:t>Week 7</a:t>
                      </a:r>
                    </a:p>
                  </a:txBody>
                  <a:tcPr anchor="ctr"/>
                </a:tc>
                <a:tc>
                  <a:txBody>
                    <a:bodyPr/>
                    <a:lstStyle/>
                    <a:p>
                      <a:pPr algn="ctr"/>
                      <a:r>
                        <a:rPr lang="nl-NL" sz="1200">
                          <a:solidFill>
                            <a:schemeClr val="bg1">
                              <a:lumMod val="85000"/>
                            </a:schemeClr>
                          </a:solidFill>
                        </a:rPr>
                        <a:t>Week 8</a:t>
                      </a:r>
                    </a:p>
                  </a:txBody>
                  <a:tcPr anchor="ctr"/>
                </a:tc>
                <a:tc>
                  <a:txBody>
                    <a:bodyPr/>
                    <a:lstStyle/>
                    <a:p>
                      <a:pPr algn="ctr"/>
                      <a:r>
                        <a:rPr lang="nl-NL" sz="1200">
                          <a:solidFill>
                            <a:schemeClr val="bg1">
                              <a:lumMod val="85000"/>
                            </a:schemeClr>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6112"/>
          <a:stretch/>
        </p:blipFill>
        <p:spPr>
          <a:xfrm>
            <a:off x="6180942" y="2080101"/>
            <a:ext cx="836782" cy="700279"/>
          </a:xfrm>
          <a:prstGeom prst="rect">
            <a:avLst/>
          </a:prstGeom>
        </p:spPr>
      </p:pic>
      <p:pic>
        <p:nvPicPr>
          <p:cNvPr id="12" name="Graphic 11" descr="Agenda silhouet">
            <a:extLst>
              <a:ext uri="{FF2B5EF4-FFF2-40B4-BE49-F238E27FC236}">
                <a16:creationId xmlns:a16="http://schemas.microsoft.com/office/drawing/2014/main" id="{2A02EC8A-F297-4241-92B5-1BC63B1180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142" y="4622465"/>
            <a:ext cx="914400" cy="914400"/>
          </a:xfrm>
          <a:prstGeom prst="rect">
            <a:avLst/>
          </a:prstGeom>
        </p:spPr>
      </p:pic>
      <p:sp>
        <p:nvSpPr>
          <p:cNvPr id="13" name="Tijdelijke aanduiding voor inhoud 5">
            <a:extLst>
              <a:ext uri="{FF2B5EF4-FFF2-40B4-BE49-F238E27FC236}">
                <a16:creationId xmlns:a16="http://schemas.microsoft.com/office/drawing/2014/main" id="{BC3B0B6C-7490-49B6-9060-444D61A2630D}"/>
              </a:ext>
            </a:extLst>
          </p:cNvPr>
          <p:cNvSpPr txBox="1">
            <a:spLocks/>
          </p:cNvSpPr>
          <p:nvPr/>
        </p:nvSpPr>
        <p:spPr bwMode="auto">
          <a:xfrm>
            <a:off x="1729105" y="4707737"/>
            <a:ext cx="479552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1"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Les en datum</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0" i="0" u="none" strike="noStrike" kern="1200" cap="none" spc="0" normalizeH="0" baseline="0" noProof="0" dirty="0">
                <a:ln>
                  <a:noFill/>
                </a:ln>
                <a:solidFill>
                  <a:srgbClr val="000644"/>
                </a:solidFill>
                <a:effectLst/>
                <a:uLnTx/>
                <a:uFillTx/>
                <a:latin typeface="Arial"/>
                <a:cs typeface="Arial"/>
              </a:rPr>
              <a:t>Les 1 van </a:t>
            </a:r>
            <a:r>
              <a:rPr lang="nl-NL" sz="1800" dirty="0">
                <a:solidFill>
                  <a:srgbClr val="000644"/>
                </a:solidFill>
                <a:latin typeface="Arial"/>
                <a:cs typeface="Arial"/>
              </a:rPr>
              <a:t>donderdag</a:t>
            </a:r>
            <a:r>
              <a:rPr kumimoji="0" lang="nl-NL" sz="1800" b="0" i="0" u="none" strike="noStrike" kern="1200" cap="none" spc="0" normalizeH="0" baseline="0" noProof="0" dirty="0">
                <a:ln>
                  <a:noFill/>
                </a:ln>
                <a:solidFill>
                  <a:srgbClr val="000644"/>
                </a:solidFill>
                <a:effectLst/>
                <a:uLnTx/>
                <a:uFillTx/>
                <a:latin typeface="Arial"/>
                <a:cs typeface="Arial"/>
              </a:rPr>
              <a:t> </a:t>
            </a:r>
            <a:r>
              <a:rPr lang="nl-NL" sz="1800" dirty="0">
                <a:solidFill>
                  <a:srgbClr val="000644"/>
                </a:solidFill>
                <a:latin typeface="Arial"/>
                <a:cs typeface="Arial"/>
              </a:rPr>
              <a:t>11</a:t>
            </a:r>
            <a:r>
              <a:rPr kumimoji="0" lang="nl-NL" sz="1800" b="0" i="0" u="none" strike="noStrike" kern="1200" cap="none" spc="0" normalizeH="0" baseline="0" noProof="0" dirty="0">
                <a:ln>
                  <a:noFill/>
                </a:ln>
                <a:solidFill>
                  <a:srgbClr val="000644"/>
                </a:solidFill>
                <a:effectLst/>
                <a:uLnTx/>
                <a:uFillTx/>
                <a:latin typeface="Arial"/>
                <a:cs typeface="Arial"/>
              </a:rPr>
              <a:t> september 2021</a:t>
            </a:r>
            <a:endParaRPr lang="nl-NL" sz="1800" b="0" i="0" u="none" strike="noStrike" kern="1200" cap="none" spc="0" normalizeH="0" baseline="0" noProof="0" dirty="0">
              <a:ln>
                <a:noFill/>
              </a:ln>
              <a:solidFill>
                <a:srgbClr val="000644"/>
              </a:solidFill>
              <a:effectLst/>
              <a:uLnTx/>
              <a:uFillTx/>
              <a:latin typeface="Arial"/>
              <a:cs typeface="Arial"/>
            </a:endParaRP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endPar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5" name="Graphic 14" descr="Klaslokaal met effen opvulling">
            <a:extLst>
              <a:ext uri="{FF2B5EF4-FFF2-40B4-BE49-F238E27FC236}">
                <a16:creationId xmlns:a16="http://schemas.microsoft.com/office/drawing/2014/main" id="{D406E31E-B8E8-4C03-909F-1F5199DD06E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0142" y="1880702"/>
            <a:ext cx="914400" cy="914400"/>
          </a:xfrm>
          <a:prstGeom prst="rect">
            <a:avLst/>
          </a:prstGeom>
        </p:spPr>
      </p:pic>
      <p:sp>
        <p:nvSpPr>
          <p:cNvPr id="16" name="Tijdelijke aanduiding voor inhoud 5">
            <a:extLst>
              <a:ext uri="{FF2B5EF4-FFF2-40B4-BE49-F238E27FC236}">
                <a16:creationId xmlns:a16="http://schemas.microsoft.com/office/drawing/2014/main" id="{24004357-24FE-4167-B53C-9F42B4C70B3D}"/>
              </a:ext>
            </a:extLst>
          </p:cNvPr>
          <p:cNvSpPr txBox="1">
            <a:spLocks/>
          </p:cNvSpPr>
          <p:nvPr/>
        </p:nvSpPr>
        <p:spPr bwMode="auto">
          <a:xfrm>
            <a:off x="1729105" y="1921944"/>
            <a:ext cx="3902710" cy="10593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1"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Groep</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Leerjaar 3</a:t>
            </a:r>
          </a:p>
        </p:txBody>
      </p:sp>
      <p:pic>
        <p:nvPicPr>
          <p:cNvPr id="18" name="Graphic 17" descr="Badge: 1 silhouet">
            <a:extLst>
              <a:ext uri="{FF2B5EF4-FFF2-40B4-BE49-F238E27FC236}">
                <a16:creationId xmlns:a16="http://schemas.microsoft.com/office/drawing/2014/main" id="{F0B35AF7-38C8-44C9-B9B5-71C955DC5C1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40142" y="3297520"/>
            <a:ext cx="914400" cy="914400"/>
          </a:xfrm>
          <a:prstGeom prst="rect">
            <a:avLst/>
          </a:prstGeom>
        </p:spPr>
      </p:pic>
      <p:sp>
        <p:nvSpPr>
          <p:cNvPr id="19" name="Tijdelijke aanduiding voor inhoud 5">
            <a:extLst>
              <a:ext uri="{FF2B5EF4-FFF2-40B4-BE49-F238E27FC236}">
                <a16:creationId xmlns:a16="http://schemas.microsoft.com/office/drawing/2014/main" id="{DD358EE9-0D6B-4D22-ACF3-8516B8A51C58}"/>
              </a:ext>
            </a:extLst>
          </p:cNvPr>
          <p:cNvSpPr txBox="1">
            <a:spLocks/>
          </p:cNvSpPr>
          <p:nvPr/>
        </p:nvSpPr>
        <p:spPr bwMode="auto">
          <a:xfrm>
            <a:off x="1729105" y="3386888"/>
            <a:ext cx="3902710" cy="10593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1"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Periode </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Periode 1</a:t>
            </a:r>
          </a:p>
        </p:txBody>
      </p:sp>
    </p:spTree>
    <p:extLst>
      <p:ext uri="{BB962C8B-B14F-4D97-AF65-F5344CB8AC3E}">
        <p14:creationId xmlns:p14="http://schemas.microsoft.com/office/powerpoint/2010/main" val="4084983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FA4E26C5-B87C-4073-A9D7-7D3514D6FE70}"/>
              </a:ext>
            </a:extLst>
          </p:cNvPr>
          <p:cNvPicPr>
            <a:picLocks noChangeAspect="1"/>
          </p:cNvPicPr>
          <p:nvPr/>
        </p:nvPicPr>
        <p:blipFill>
          <a:blip r:embed="rId2"/>
          <a:stretch>
            <a:fillRect/>
          </a:stretch>
        </p:blipFill>
        <p:spPr>
          <a:xfrm>
            <a:off x="2231397" y="1890946"/>
            <a:ext cx="2696592" cy="2696592"/>
          </a:xfrm>
          <a:prstGeom prst="rect">
            <a:avLst/>
          </a:prstGeom>
        </p:spPr>
      </p:pic>
      <p:sp>
        <p:nvSpPr>
          <p:cNvPr id="3" name="Rechthoek 2">
            <a:extLst>
              <a:ext uri="{FF2B5EF4-FFF2-40B4-BE49-F238E27FC236}">
                <a16:creationId xmlns:a16="http://schemas.microsoft.com/office/drawing/2014/main" id="{1A85A368-C2C8-4D8E-861D-AD4922E508EA}"/>
              </a:ext>
            </a:extLst>
          </p:cNvPr>
          <p:cNvSpPr/>
          <p:nvPr/>
        </p:nvSpPr>
        <p:spPr>
          <a:xfrm>
            <a:off x="5269891" y="2505670"/>
            <a:ext cx="5131293" cy="1938992"/>
          </a:xfrm>
          <a:prstGeom prst="rect">
            <a:avLst/>
          </a:prstGeom>
        </p:spPr>
        <p:txBody>
          <a:bodyPr wrap="square">
            <a:spAutoFit/>
          </a:bodyPr>
          <a:lstStyle/>
          <a:p>
            <a:r>
              <a:rPr lang="nl-NL" sz="2400" dirty="0">
                <a:solidFill>
                  <a:schemeClr val="accent6"/>
                </a:solidFill>
              </a:rPr>
              <a:t>2) </a:t>
            </a:r>
            <a:r>
              <a:rPr lang="nl-NL" sz="2400" b="1" dirty="0">
                <a:solidFill>
                  <a:schemeClr val="accent6"/>
                </a:solidFill>
              </a:rPr>
              <a:t>Het</a:t>
            </a:r>
            <a:r>
              <a:rPr lang="nl-NL" sz="2400" dirty="0">
                <a:solidFill>
                  <a:schemeClr val="accent6"/>
                </a:solidFill>
              </a:rPr>
              <a:t> </a:t>
            </a:r>
            <a:r>
              <a:rPr lang="nl-NL" sz="2400" b="1" dirty="0">
                <a:solidFill>
                  <a:schemeClr val="accent6"/>
                </a:solidFill>
              </a:rPr>
              <a:t>digitale loket </a:t>
            </a:r>
            <a:r>
              <a:rPr lang="nl-NL" sz="2400" dirty="0"/>
              <a:t>waar initiatiefnemers, overheden en belanghebbenden snel kunnen zien wat is toegestaan in de fysieke leefomgeving. </a:t>
            </a:r>
          </a:p>
        </p:txBody>
      </p:sp>
    </p:spTree>
    <p:extLst>
      <p:ext uri="{BB962C8B-B14F-4D97-AF65-F5344CB8AC3E}">
        <p14:creationId xmlns:p14="http://schemas.microsoft.com/office/powerpoint/2010/main" val="3958027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5F7200AD-0ABE-4532-924F-B9B9E8EA711A}"/>
              </a:ext>
            </a:extLst>
          </p:cNvPr>
          <p:cNvSpPr/>
          <p:nvPr/>
        </p:nvSpPr>
        <p:spPr>
          <a:xfrm>
            <a:off x="807868" y="1134875"/>
            <a:ext cx="8478174" cy="4862870"/>
          </a:xfrm>
          <a:prstGeom prst="rect">
            <a:avLst/>
          </a:prstGeom>
        </p:spPr>
        <p:txBody>
          <a:bodyPr wrap="square">
            <a:spAutoFit/>
          </a:bodyPr>
          <a:lstStyle/>
          <a:p>
            <a:r>
              <a:rPr lang="nl-NL" sz="2800" b="1" dirty="0">
                <a:solidFill>
                  <a:schemeClr val="accent6"/>
                </a:solidFill>
              </a:rPr>
              <a:t>3) Anders werken: </a:t>
            </a:r>
          </a:p>
          <a:p>
            <a:endParaRPr lang="nl-NL" dirty="0"/>
          </a:p>
          <a:p>
            <a:r>
              <a:rPr lang="nl-NL" b="1" dirty="0"/>
              <a:t>a) Gebiedsgericht werken.</a:t>
            </a:r>
          </a:p>
          <a:p>
            <a:r>
              <a:rPr lang="nl-NL" dirty="0"/>
              <a:t>Sommige maatschappelijke vraagstukken vragen om meer regionale samenwerking tussen overheden. Ook gebiedsgericht werken, vergt goede samenwerking tussen overheden in de regio. </a:t>
            </a:r>
          </a:p>
          <a:p>
            <a:endParaRPr lang="nl-NL" b="1" dirty="0"/>
          </a:p>
          <a:p>
            <a:r>
              <a:rPr lang="nl-NL" b="1" dirty="0"/>
              <a:t>b) Integraal werken.</a:t>
            </a:r>
          </a:p>
          <a:p>
            <a:r>
              <a:rPr lang="nl-NL" dirty="0"/>
              <a:t>Het bijeen brengen van allerlei verschillende onderwerpen, perspectieven en belangen om daar samenhang in te brengen.  </a:t>
            </a:r>
          </a:p>
          <a:p>
            <a:endParaRPr lang="nl-NL" dirty="0"/>
          </a:p>
          <a:p>
            <a:r>
              <a:rPr lang="nl-NL" b="1" dirty="0"/>
              <a:t>c) Participatie en samenwerking. </a:t>
            </a:r>
          </a:p>
          <a:p>
            <a:r>
              <a:rPr lang="nl-NL" dirty="0"/>
              <a:t>Een ander samenspel met bewoners, bedrijven en andere belanghebbenden. Zodat goede ideeën meteen op tafel komen, bestuurders betere besluiten kunnen nemen en initiatieven uit de samenleving een plek krijgen.</a:t>
            </a:r>
          </a:p>
          <a:p>
            <a:endParaRPr lang="nl-NL" dirty="0"/>
          </a:p>
        </p:txBody>
      </p:sp>
      <p:pic>
        <p:nvPicPr>
          <p:cNvPr id="4" name="Afbeelding 3">
            <a:extLst>
              <a:ext uri="{FF2B5EF4-FFF2-40B4-BE49-F238E27FC236}">
                <a16:creationId xmlns:a16="http://schemas.microsoft.com/office/drawing/2014/main" id="{64E62A6F-D90B-436F-B427-93DEF4E4B138}"/>
              </a:ext>
            </a:extLst>
          </p:cNvPr>
          <p:cNvPicPr>
            <a:picLocks noChangeAspect="1"/>
          </p:cNvPicPr>
          <p:nvPr/>
        </p:nvPicPr>
        <p:blipFill>
          <a:blip r:embed="rId2"/>
          <a:stretch>
            <a:fillRect/>
          </a:stretch>
        </p:blipFill>
        <p:spPr>
          <a:xfrm>
            <a:off x="8702266" y="165602"/>
            <a:ext cx="3263398" cy="3263398"/>
          </a:xfrm>
          <a:prstGeom prst="rect">
            <a:avLst/>
          </a:prstGeom>
        </p:spPr>
      </p:pic>
    </p:spTree>
    <p:extLst>
      <p:ext uri="{BB962C8B-B14F-4D97-AF65-F5344CB8AC3E}">
        <p14:creationId xmlns:p14="http://schemas.microsoft.com/office/powerpoint/2010/main" val="3665072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3FBBBA51-C8E1-4C45-BEDD-1E411CE3B1A3}"/>
              </a:ext>
            </a:extLst>
          </p:cNvPr>
          <p:cNvSpPr/>
          <p:nvPr/>
        </p:nvSpPr>
        <p:spPr>
          <a:xfrm>
            <a:off x="1480520" y="2689900"/>
            <a:ext cx="866423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1" u="none" strike="noStrike" kern="1200" cap="none" spc="0" normalizeH="0" baseline="0" noProof="0" dirty="0">
                <a:ln>
                  <a:noFill/>
                </a:ln>
                <a:solidFill>
                  <a:srgbClr val="9BBB59"/>
                </a:solidFill>
                <a:effectLst/>
                <a:uLnTx/>
                <a:uFillTx/>
                <a:latin typeface="Gisha" panose="020B0502040204020203" pitchFamily="34" charset="-79"/>
                <a:ea typeface="+mn-ea"/>
                <a:cs typeface="Gisha" panose="020B0502040204020203" pitchFamily="34" charset="-79"/>
              </a:rPr>
              <a:t>Wijkparticipatie? Eerst de buurt, dan de stedenbouwkundigen!</a:t>
            </a:r>
          </a:p>
        </p:txBody>
      </p:sp>
      <p:sp>
        <p:nvSpPr>
          <p:cNvPr id="5" name="Rechthoek 4">
            <a:extLst>
              <a:ext uri="{FF2B5EF4-FFF2-40B4-BE49-F238E27FC236}">
                <a16:creationId xmlns:a16="http://schemas.microsoft.com/office/drawing/2014/main" id="{876F9837-C8F8-48BA-80CF-E22C8AB0BA62}"/>
              </a:ext>
            </a:extLst>
          </p:cNvPr>
          <p:cNvSpPr/>
          <p:nvPr/>
        </p:nvSpPr>
        <p:spPr>
          <a:xfrm>
            <a:off x="1551541" y="3501701"/>
            <a:ext cx="9776365"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Calibri"/>
                <a:ea typeface="+mn-ea"/>
                <a:cs typeface="+mn-cs"/>
              </a:rPr>
              <a:t>‘Participatie is een proces dat bedoeld is om afspraken te maken met iedereen</a:t>
            </a:r>
            <a:r>
              <a:rPr lang="nl-NL" sz="2000" dirty="0">
                <a:solidFill>
                  <a:prstClr val="black"/>
                </a:solidFill>
                <a:latin typeface="Calibri"/>
              </a:rPr>
              <a:t> in de </a:t>
            </a:r>
            <a:r>
              <a:rPr kumimoji="0" lang="nl-NL" sz="2000" b="0" i="0" u="none" strike="noStrike" kern="1200" cap="none" spc="0" normalizeH="0" baseline="0" noProof="0" dirty="0">
                <a:ln>
                  <a:noFill/>
                </a:ln>
                <a:solidFill>
                  <a:prstClr val="black"/>
                </a:solidFill>
                <a:effectLst/>
                <a:uLnTx/>
                <a:uFillTx/>
                <a:latin typeface="Calibri"/>
                <a:ea typeface="+mn-ea"/>
                <a:cs typeface="+mn-cs"/>
              </a:rPr>
              <a:t>omgeving &amp; die rekening houdt met </a:t>
            </a:r>
            <a:r>
              <a:rPr lang="nl-NL" sz="2000" dirty="0">
                <a:solidFill>
                  <a:prstClr val="black"/>
                </a:solidFill>
                <a:latin typeface="Calibri"/>
              </a:rPr>
              <a:t>zoveel </a:t>
            </a:r>
            <a:r>
              <a:rPr kumimoji="0" lang="nl-NL" sz="2000" b="0" i="0" u="none" strike="noStrike" kern="1200" cap="none" spc="0" normalizeH="0" baseline="0" noProof="0" dirty="0">
                <a:ln>
                  <a:noFill/>
                </a:ln>
                <a:solidFill>
                  <a:prstClr val="black"/>
                </a:solidFill>
                <a:effectLst/>
                <a:uLnTx/>
                <a:uFillTx/>
                <a:latin typeface="Calibri"/>
                <a:ea typeface="+mn-ea"/>
                <a:cs typeface="+mn-cs"/>
              </a:rPr>
              <a:t>mogelijk belangen van de verschillende groepen in die omgeving</a:t>
            </a:r>
            <a:r>
              <a:rPr lang="nl-NL" sz="2000">
                <a:solidFill>
                  <a:prstClr val="black"/>
                </a:solidFill>
                <a:latin typeface="Calibri"/>
              </a:rPr>
              <a:t>’. </a:t>
            </a:r>
            <a:endParaRPr kumimoji="0" lang="nl-NL"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Rechthoek 7">
            <a:extLst>
              <a:ext uri="{FF2B5EF4-FFF2-40B4-BE49-F238E27FC236}">
                <a16:creationId xmlns:a16="http://schemas.microsoft.com/office/drawing/2014/main" id="{75FD25A9-67A3-4E83-B903-6B7B4B46B896}"/>
              </a:ext>
            </a:extLst>
          </p:cNvPr>
          <p:cNvSpPr/>
          <p:nvPr/>
        </p:nvSpPr>
        <p:spPr>
          <a:xfrm>
            <a:off x="1480520" y="1614469"/>
            <a:ext cx="10324730" cy="830997"/>
          </a:xfrm>
          <a:prstGeom prst="rect">
            <a:avLst/>
          </a:prstGeom>
        </p:spPr>
        <p:txBody>
          <a:bodyPr wrap="square">
            <a:spAutoFit/>
          </a:bodyPr>
          <a:lstStyle/>
          <a:p>
            <a:r>
              <a:rPr lang="nl-NL" sz="2400" b="1" dirty="0">
                <a:solidFill>
                  <a:schemeClr val="accent3">
                    <a:lumMod val="60000"/>
                    <a:lumOff val="40000"/>
                  </a:schemeClr>
                </a:solidFill>
              </a:rPr>
              <a:t>Participatie is met de Omgevingswet niet vrijblijvend. </a:t>
            </a:r>
          </a:p>
          <a:p>
            <a:r>
              <a:rPr lang="nl-NL" sz="2400" b="1" dirty="0">
                <a:solidFill>
                  <a:schemeClr val="accent3">
                    <a:lumMod val="60000"/>
                    <a:lumOff val="40000"/>
                  </a:schemeClr>
                </a:solidFill>
              </a:rPr>
              <a:t>Wat je moet regelen staat in de wet. Nu belangrijk: </a:t>
            </a:r>
          </a:p>
        </p:txBody>
      </p:sp>
      <p:pic>
        <p:nvPicPr>
          <p:cNvPr id="2050" name="Picture 2" descr="Afbeeldingsresultaat voor wijkparticipatie">
            <a:extLst>
              <a:ext uri="{FF2B5EF4-FFF2-40B4-BE49-F238E27FC236}">
                <a16:creationId xmlns:a16="http://schemas.microsoft.com/office/drawing/2014/main" id="{B68E06D7-5292-4207-A6DC-D493E4DE72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9500" y="4385327"/>
            <a:ext cx="2672410" cy="2276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4003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4815CEAE-E884-40A8-904B-4056D9CB1173}"/>
              </a:ext>
            </a:extLst>
          </p:cNvPr>
          <p:cNvSpPr/>
          <p:nvPr/>
        </p:nvSpPr>
        <p:spPr>
          <a:xfrm>
            <a:off x="1464815" y="1140326"/>
            <a:ext cx="6140570" cy="523220"/>
          </a:xfrm>
          <a:prstGeom prst="rect">
            <a:avLst/>
          </a:prstGeom>
        </p:spPr>
        <p:txBody>
          <a:bodyPr wrap="square">
            <a:spAutoFit/>
          </a:bodyPr>
          <a:lstStyle/>
          <a:p>
            <a:r>
              <a:rPr lang="nl-NL" sz="2800" dirty="0">
                <a:solidFill>
                  <a:schemeClr val="accent1"/>
                </a:solidFill>
              </a:rPr>
              <a:t>Aan de slag </a:t>
            </a:r>
          </a:p>
        </p:txBody>
      </p:sp>
      <p:graphicFrame>
        <p:nvGraphicFramePr>
          <p:cNvPr id="4" name="Tabel 3">
            <a:extLst>
              <a:ext uri="{FF2B5EF4-FFF2-40B4-BE49-F238E27FC236}">
                <a16:creationId xmlns:a16="http://schemas.microsoft.com/office/drawing/2014/main" id="{F7B489C6-D037-4F15-B91D-94CF910CE30F}"/>
              </a:ext>
            </a:extLst>
          </p:cNvPr>
          <p:cNvGraphicFramePr>
            <a:graphicFrameLocks noGrp="1"/>
          </p:cNvGraphicFramePr>
          <p:nvPr/>
        </p:nvGraphicFramePr>
        <p:xfrm>
          <a:off x="1464815" y="1770078"/>
          <a:ext cx="8922057" cy="2869885"/>
        </p:xfrm>
        <a:graphic>
          <a:graphicData uri="http://schemas.openxmlformats.org/drawingml/2006/table">
            <a:tbl>
              <a:tblPr firstRow="1" firstCol="1" bandRow="1"/>
              <a:tblGrid>
                <a:gridCol w="1766657">
                  <a:extLst>
                    <a:ext uri="{9D8B030D-6E8A-4147-A177-3AD203B41FA5}">
                      <a16:colId xmlns:a16="http://schemas.microsoft.com/office/drawing/2014/main" val="3025636337"/>
                    </a:ext>
                  </a:extLst>
                </a:gridCol>
                <a:gridCol w="1331650">
                  <a:extLst>
                    <a:ext uri="{9D8B030D-6E8A-4147-A177-3AD203B41FA5}">
                      <a16:colId xmlns:a16="http://schemas.microsoft.com/office/drawing/2014/main" val="2477717531"/>
                    </a:ext>
                  </a:extLst>
                </a:gridCol>
                <a:gridCol w="1233996">
                  <a:extLst>
                    <a:ext uri="{9D8B030D-6E8A-4147-A177-3AD203B41FA5}">
                      <a16:colId xmlns:a16="http://schemas.microsoft.com/office/drawing/2014/main" val="1446068095"/>
                    </a:ext>
                  </a:extLst>
                </a:gridCol>
                <a:gridCol w="1473694">
                  <a:extLst>
                    <a:ext uri="{9D8B030D-6E8A-4147-A177-3AD203B41FA5}">
                      <a16:colId xmlns:a16="http://schemas.microsoft.com/office/drawing/2014/main" val="1174725519"/>
                    </a:ext>
                  </a:extLst>
                </a:gridCol>
                <a:gridCol w="1492824">
                  <a:extLst>
                    <a:ext uri="{9D8B030D-6E8A-4147-A177-3AD203B41FA5}">
                      <a16:colId xmlns:a16="http://schemas.microsoft.com/office/drawing/2014/main" val="1452018575"/>
                    </a:ext>
                  </a:extLst>
                </a:gridCol>
                <a:gridCol w="1623236">
                  <a:extLst>
                    <a:ext uri="{9D8B030D-6E8A-4147-A177-3AD203B41FA5}">
                      <a16:colId xmlns:a16="http://schemas.microsoft.com/office/drawing/2014/main" val="1687614817"/>
                    </a:ext>
                  </a:extLst>
                </a:gridCol>
              </a:tblGrid>
              <a:tr h="170635">
                <a:tc>
                  <a:txBody>
                    <a:bodyPr/>
                    <a:lstStyle/>
                    <a:p>
                      <a:pPr>
                        <a:lnSpc>
                          <a:spcPct val="107000"/>
                        </a:lnSpc>
                        <a:spcAft>
                          <a:spcPts val="0"/>
                        </a:spcAft>
                      </a:pPr>
                      <a:r>
                        <a:rPr lang="nl-NL" sz="1800" b="1" i="1" dirty="0">
                          <a:effectLst/>
                          <a:latin typeface="Calibri" panose="020F0502020204030204" pitchFamily="34" charset="0"/>
                          <a:ea typeface="Calibri" panose="020F0502020204030204" pitchFamily="34" charset="0"/>
                          <a:cs typeface="Times New Roman" panose="02020603050405020304" pitchFamily="18"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1181100" algn="l"/>
                        </a:tabLst>
                      </a:pPr>
                      <a:r>
                        <a:rPr lang="nl-NL" sz="1800" b="1" dirty="0">
                          <a:effectLst/>
                          <a:latin typeface="Calibri" panose="020F0502020204030204" pitchFamily="34" charset="0"/>
                          <a:ea typeface="Calibri" panose="020F0502020204030204" pitchFamily="34" charset="0"/>
                          <a:cs typeface="Times New Roman" panose="02020603050405020304" pitchFamily="18" charset="0"/>
                        </a:rPr>
                        <a:t>Omgevings-visie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800" b="1" dirty="0" err="1">
                          <a:effectLst/>
                          <a:latin typeface="Calibri" panose="020F0502020204030204" pitchFamily="34" charset="0"/>
                          <a:ea typeface="Calibri" panose="020F0502020204030204" pitchFamily="34" charset="0"/>
                          <a:cs typeface="Times New Roman" panose="02020603050405020304" pitchFamily="18" charset="0"/>
                        </a:rPr>
                        <a:t>Structuur-visie</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800" b="1">
                          <a:effectLst/>
                          <a:latin typeface="Calibri" panose="020F0502020204030204" pitchFamily="34" charset="0"/>
                          <a:ea typeface="Calibri" panose="020F0502020204030204" pitchFamily="34" charset="0"/>
                          <a:cs typeface="Times New Roman" panose="02020603050405020304" pitchFamily="18" charset="0"/>
                        </a:rPr>
                        <a:t>Provinciale verordening </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800" b="1" dirty="0" err="1">
                          <a:effectLst/>
                          <a:latin typeface="Calibri" panose="020F0502020204030204" pitchFamily="34" charset="0"/>
                          <a:ea typeface="Calibri" panose="020F0502020204030204" pitchFamily="34" charset="0"/>
                          <a:cs typeface="Times New Roman" panose="02020603050405020304" pitchFamily="18" charset="0"/>
                        </a:rPr>
                        <a:t>Bestemmings-plan</a:t>
                      </a:r>
                      <a:r>
                        <a:rPr lang="nl-NL"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800" b="1" dirty="0" err="1">
                          <a:effectLst/>
                          <a:latin typeface="Calibri" panose="020F0502020204030204" pitchFamily="34" charset="0"/>
                          <a:ea typeface="Calibri" panose="020F0502020204030204" pitchFamily="34" charset="0"/>
                          <a:cs typeface="Times New Roman" panose="02020603050405020304" pitchFamily="18" charset="0"/>
                        </a:rPr>
                        <a:t>Wijzings-plannen</a:t>
                      </a:r>
                      <a:r>
                        <a:rPr lang="nl-NL"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536495"/>
                  </a:ext>
                </a:extLst>
              </a:tr>
              <a:tr h="305613">
                <a:tc>
                  <a:txBody>
                    <a:bodyPr/>
                    <a:lstStyle/>
                    <a:p>
                      <a:pPr>
                        <a:lnSpc>
                          <a:spcPct val="107000"/>
                        </a:lnSpc>
                        <a:spcAft>
                          <a:spcPts val="0"/>
                        </a:spcAft>
                      </a:pPr>
                      <a:r>
                        <a:rPr lang="nl-NL" sz="1800" b="1" i="1" dirty="0">
                          <a:effectLst/>
                          <a:latin typeface="Calibri" panose="020F0502020204030204" pitchFamily="34" charset="0"/>
                          <a:ea typeface="Calibri" panose="020F0502020204030204" pitchFamily="34" charset="0"/>
                          <a:cs typeface="Times New Roman" panose="02020603050405020304" pitchFamily="18" charset="0"/>
                        </a:rPr>
                        <a:t>Definitie</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1800" b="1" i="1" dirty="0">
                          <a:effectLst/>
                          <a:latin typeface="Calibri" panose="020F0502020204030204" pitchFamily="34" charset="0"/>
                          <a:ea typeface="Calibri" panose="020F0502020204030204" pitchFamily="34" charset="0"/>
                          <a:cs typeface="Times New Roman" panose="02020603050405020304" pitchFamily="18"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605370"/>
                  </a:ext>
                </a:extLst>
              </a:tr>
              <a:tr h="298452">
                <a:tc>
                  <a:txBody>
                    <a:bodyPr/>
                    <a:lstStyle/>
                    <a:p>
                      <a:pPr>
                        <a:lnSpc>
                          <a:spcPct val="107000"/>
                        </a:lnSpc>
                        <a:spcAft>
                          <a:spcPts val="0"/>
                        </a:spcAft>
                      </a:pPr>
                      <a:r>
                        <a:rPr lang="nl-NL" sz="1800" b="1" i="1" dirty="0">
                          <a:effectLst/>
                          <a:latin typeface="Calibri" panose="020F0502020204030204" pitchFamily="34" charset="0"/>
                          <a:ea typeface="Calibri" panose="020F0502020204030204" pitchFamily="34" charset="0"/>
                          <a:cs typeface="Times New Roman" panose="02020603050405020304" pitchFamily="18" charset="0"/>
                        </a:rPr>
                        <a:t>Processen:</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1800" b="1" i="1" dirty="0">
                          <a:effectLst/>
                          <a:latin typeface="Calibri" panose="020F0502020204030204" pitchFamily="34" charset="0"/>
                          <a:ea typeface="Calibri" panose="020F0502020204030204" pitchFamily="34" charset="0"/>
                          <a:cs typeface="Times New Roman" panose="02020603050405020304" pitchFamily="18"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484096"/>
                  </a:ext>
                </a:extLst>
              </a:tr>
              <a:tr h="0">
                <a:tc>
                  <a:txBody>
                    <a:bodyPr/>
                    <a:lstStyle/>
                    <a:p>
                      <a:pPr>
                        <a:lnSpc>
                          <a:spcPct val="107000"/>
                        </a:lnSpc>
                        <a:spcAft>
                          <a:spcPts val="0"/>
                        </a:spcAft>
                      </a:pPr>
                      <a:r>
                        <a:rPr lang="nl-NL" sz="1800" b="1" i="1" dirty="0">
                          <a:effectLst/>
                          <a:latin typeface="Calibri" panose="020F0502020204030204" pitchFamily="34" charset="0"/>
                          <a:ea typeface="Calibri" panose="020F0502020204030204" pitchFamily="34" charset="0"/>
                          <a:cs typeface="Times New Roman" panose="02020603050405020304" pitchFamily="18" charset="0"/>
                        </a:rPr>
                        <a:t>Voorbeelden: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1800" b="1" i="1" dirty="0">
                          <a:effectLst/>
                          <a:latin typeface="Calibri" panose="020F0502020204030204" pitchFamily="34" charset="0"/>
                          <a:ea typeface="Calibri" panose="020F0502020204030204" pitchFamily="34" charset="0"/>
                          <a:cs typeface="Times New Roman" panose="02020603050405020304" pitchFamily="18"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3168605"/>
                  </a:ext>
                </a:extLst>
              </a:tr>
              <a:tr h="416003">
                <a:tc>
                  <a:txBody>
                    <a:bodyPr/>
                    <a:lstStyle/>
                    <a:p>
                      <a:pPr>
                        <a:lnSpc>
                          <a:spcPct val="107000"/>
                        </a:lnSpc>
                        <a:spcAft>
                          <a:spcPts val="0"/>
                        </a:spcAft>
                      </a:pPr>
                      <a:r>
                        <a:rPr lang="nl-NL" sz="1800" b="1" i="1" dirty="0">
                          <a:effectLst/>
                          <a:latin typeface="Calibri" panose="020F0502020204030204" pitchFamily="34" charset="0"/>
                          <a:ea typeface="Calibri" panose="020F0502020204030204" pitchFamily="34" charset="0"/>
                          <a:cs typeface="Times New Roman" panose="02020603050405020304" pitchFamily="18" charset="0"/>
                        </a:rPr>
                        <a:t>Aanvullende info: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1800" b="1" i="1" dirty="0">
                          <a:effectLst/>
                          <a:latin typeface="Calibri" panose="020F0502020204030204" pitchFamily="34" charset="0"/>
                          <a:ea typeface="Calibri" panose="020F0502020204030204" pitchFamily="34" charset="0"/>
                          <a:cs typeface="Times New Roman" panose="02020603050405020304" pitchFamily="18"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800">
                          <a:effectLst/>
                          <a:latin typeface="Calibri" panose="020F0502020204030204" pitchFamily="34" charset="0"/>
                          <a:ea typeface="Calibri" panose="020F0502020204030204" pitchFamily="34" charset="0"/>
                          <a:cs typeface="Times New Roman" panose="02020603050405020304" pitchFamily="18" charset="0"/>
                        </a:rPr>
                        <a:t> </a:t>
                      </a: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800">
                          <a:effectLst/>
                          <a:latin typeface="Calibri" panose="020F0502020204030204" pitchFamily="34" charset="0"/>
                          <a:ea typeface="Calibri" panose="020F0502020204030204" pitchFamily="34" charset="0"/>
                          <a:cs typeface="Times New Roman" panose="02020603050405020304" pitchFamily="18" charset="0"/>
                        </a:rPr>
                        <a:t> </a:t>
                      </a: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0123000"/>
                  </a:ext>
                </a:extLst>
              </a:tr>
            </a:tbl>
          </a:graphicData>
        </a:graphic>
      </p:graphicFrame>
      <p:sp>
        <p:nvSpPr>
          <p:cNvPr id="6" name="Rechthoek 5">
            <a:extLst>
              <a:ext uri="{FF2B5EF4-FFF2-40B4-BE49-F238E27FC236}">
                <a16:creationId xmlns:a16="http://schemas.microsoft.com/office/drawing/2014/main" id="{45C14EAA-C85E-4503-80F9-97AE50964D7A}"/>
              </a:ext>
            </a:extLst>
          </p:cNvPr>
          <p:cNvSpPr/>
          <p:nvPr/>
        </p:nvSpPr>
        <p:spPr>
          <a:xfrm>
            <a:off x="2481256" y="2159467"/>
            <a:ext cx="535724" cy="923330"/>
          </a:xfrm>
          <a:prstGeom prst="rect">
            <a:avLst/>
          </a:prstGeom>
          <a:noFill/>
        </p:spPr>
        <p:txBody>
          <a:bodyPr wrap="none" lIns="91440" tIns="45720" rIns="91440" bIns="45720">
            <a:spAutoFit/>
          </a:bodyPr>
          <a:lstStyle/>
          <a:p>
            <a:pPr algn="ctr"/>
            <a:r>
              <a:rPr lang="nl-NL" sz="5400" b="1" dirty="0">
                <a:ln w="22225">
                  <a:solidFill>
                    <a:schemeClr val="accent2"/>
                  </a:solidFill>
                  <a:prstDash val="solid"/>
                </a:ln>
                <a:solidFill>
                  <a:schemeClr val="accent2">
                    <a:lumMod val="40000"/>
                    <a:lumOff val="60000"/>
                  </a:schemeClr>
                </a:solidFill>
              </a:rPr>
              <a:t>1</a:t>
            </a:r>
          </a:p>
        </p:txBody>
      </p:sp>
      <p:sp>
        <p:nvSpPr>
          <p:cNvPr id="7" name="Rechthoek 6">
            <a:extLst>
              <a:ext uri="{FF2B5EF4-FFF2-40B4-BE49-F238E27FC236}">
                <a16:creationId xmlns:a16="http://schemas.microsoft.com/office/drawing/2014/main" id="{EBC8BBF8-18C8-4323-886C-881B166992B9}"/>
              </a:ext>
            </a:extLst>
          </p:cNvPr>
          <p:cNvSpPr/>
          <p:nvPr/>
        </p:nvSpPr>
        <p:spPr>
          <a:xfrm>
            <a:off x="2749118" y="2727664"/>
            <a:ext cx="535724" cy="923330"/>
          </a:xfrm>
          <a:prstGeom prst="rect">
            <a:avLst/>
          </a:prstGeom>
          <a:noFill/>
        </p:spPr>
        <p:txBody>
          <a:bodyPr wrap="none" lIns="91440" tIns="45720" rIns="91440" bIns="45720">
            <a:spAutoFit/>
          </a:bodyPr>
          <a:lstStyle/>
          <a:p>
            <a:pPr algn="ctr"/>
            <a:r>
              <a:rPr lang="nl-NL" sz="5400" b="1" cap="none" spc="0" dirty="0">
                <a:ln w="6600">
                  <a:solidFill>
                    <a:schemeClr val="accent2"/>
                  </a:solidFill>
                  <a:prstDash val="solid"/>
                </a:ln>
                <a:solidFill>
                  <a:srgbClr val="FFFFFF"/>
                </a:solidFill>
                <a:effectLst>
                  <a:outerShdw dist="38100" dir="2700000" algn="tl" rotWithShape="0">
                    <a:schemeClr val="accent2"/>
                  </a:outerShdw>
                </a:effectLst>
              </a:rPr>
              <a:t>2</a:t>
            </a:r>
          </a:p>
        </p:txBody>
      </p:sp>
      <p:sp>
        <p:nvSpPr>
          <p:cNvPr id="8" name="Rechthoek 7">
            <a:extLst>
              <a:ext uri="{FF2B5EF4-FFF2-40B4-BE49-F238E27FC236}">
                <a16:creationId xmlns:a16="http://schemas.microsoft.com/office/drawing/2014/main" id="{8CC30F51-B0E0-4D56-91BE-66ADC43316BF}"/>
              </a:ext>
            </a:extLst>
          </p:cNvPr>
          <p:cNvSpPr/>
          <p:nvPr/>
        </p:nvSpPr>
        <p:spPr>
          <a:xfrm>
            <a:off x="3173715" y="3295861"/>
            <a:ext cx="535724" cy="923330"/>
          </a:xfrm>
          <a:prstGeom prst="rect">
            <a:avLst/>
          </a:prstGeom>
          <a:noFill/>
        </p:spPr>
        <p:txBody>
          <a:bodyPr wrap="none" lIns="91440" tIns="45720" rIns="91440" bIns="45720">
            <a:spAutoFit/>
          </a:bodyPr>
          <a:lstStyle/>
          <a:p>
            <a:pPr algn="ctr"/>
            <a:r>
              <a:rPr lang="nl-NL"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3</a:t>
            </a:r>
          </a:p>
        </p:txBody>
      </p:sp>
      <p:sp>
        <p:nvSpPr>
          <p:cNvPr id="9" name="Rechthoek 8">
            <a:extLst>
              <a:ext uri="{FF2B5EF4-FFF2-40B4-BE49-F238E27FC236}">
                <a16:creationId xmlns:a16="http://schemas.microsoft.com/office/drawing/2014/main" id="{5FDDB648-2C83-4CBE-B862-62F61B4E301E}"/>
              </a:ext>
            </a:extLst>
          </p:cNvPr>
          <p:cNvSpPr/>
          <p:nvPr/>
        </p:nvSpPr>
        <p:spPr>
          <a:xfrm>
            <a:off x="3709439" y="3864058"/>
            <a:ext cx="535724" cy="923330"/>
          </a:xfrm>
          <a:prstGeom prst="rect">
            <a:avLst/>
          </a:prstGeom>
          <a:noFill/>
        </p:spPr>
        <p:txBody>
          <a:bodyPr wrap="none" lIns="91440" tIns="45720" rIns="91440" bIns="45720">
            <a:spAutoFit/>
          </a:bodyPr>
          <a:lstStyle/>
          <a:p>
            <a:pPr algn="ctr"/>
            <a:r>
              <a:rPr lang="nl-NL" sz="5400" b="1" cap="none" spc="0" dirty="0">
                <a:ln/>
                <a:solidFill>
                  <a:schemeClr val="accent4"/>
                </a:solidFill>
                <a:effectLst/>
              </a:rPr>
              <a:t>4</a:t>
            </a:r>
          </a:p>
        </p:txBody>
      </p:sp>
    </p:spTree>
    <p:extLst>
      <p:ext uri="{BB962C8B-B14F-4D97-AF65-F5344CB8AC3E}">
        <p14:creationId xmlns:p14="http://schemas.microsoft.com/office/powerpoint/2010/main" val="2226755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4815CEAE-E884-40A8-904B-4056D9CB1173}"/>
              </a:ext>
            </a:extLst>
          </p:cNvPr>
          <p:cNvSpPr/>
          <p:nvPr/>
        </p:nvSpPr>
        <p:spPr>
          <a:xfrm>
            <a:off x="1251751" y="1246858"/>
            <a:ext cx="6140570" cy="1384995"/>
          </a:xfrm>
          <a:prstGeom prst="rect">
            <a:avLst/>
          </a:prstGeom>
        </p:spPr>
        <p:txBody>
          <a:bodyPr wrap="square">
            <a:spAutoFit/>
          </a:bodyPr>
          <a:lstStyle/>
          <a:p>
            <a:endParaRPr lang="nl-NL" sz="2800" dirty="0"/>
          </a:p>
          <a:p>
            <a:endParaRPr lang="nl-NL" sz="2800" dirty="0"/>
          </a:p>
          <a:p>
            <a:r>
              <a:rPr lang="nl-NL" sz="2800" dirty="0"/>
              <a:t>Definities:</a:t>
            </a:r>
          </a:p>
        </p:txBody>
      </p:sp>
      <p:pic>
        <p:nvPicPr>
          <p:cNvPr id="2" name="Afbeelding 1">
            <a:extLst>
              <a:ext uri="{FF2B5EF4-FFF2-40B4-BE49-F238E27FC236}">
                <a16:creationId xmlns:a16="http://schemas.microsoft.com/office/drawing/2014/main" id="{C50CCC0C-1F4B-451E-A4E4-CAB3877BE43A}"/>
              </a:ext>
            </a:extLst>
          </p:cNvPr>
          <p:cNvPicPr>
            <a:picLocks noChangeAspect="1"/>
          </p:cNvPicPr>
          <p:nvPr/>
        </p:nvPicPr>
        <p:blipFill>
          <a:blip r:embed="rId2"/>
          <a:stretch>
            <a:fillRect/>
          </a:stretch>
        </p:blipFill>
        <p:spPr>
          <a:xfrm>
            <a:off x="1251751" y="2679995"/>
            <a:ext cx="10501842" cy="749005"/>
          </a:xfrm>
          <a:prstGeom prst="rect">
            <a:avLst/>
          </a:prstGeom>
        </p:spPr>
      </p:pic>
      <p:pic>
        <p:nvPicPr>
          <p:cNvPr id="4" name="Afbeelding 3">
            <a:extLst>
              <a:ext uri="{FF2B5EF4-FFF2-40B4-BE49-F238E27FC236}">
                <a16:creationId xmlns:a16="http://schemas.microsoft.com/office/drawing/2014/main" id="{062981C4-4998-4E84-9E2A-BA0CA2226665}"/>
              </a:ext>
            </a:extLst>
          </p:cNvPr>
          <p:cNvPicPr>
            <a:picLocks noChangeAspect="1"/>
          </p:cNvPicPr>
          <p:nvPr/>
        </p:nvPicPr>
        <p:blipFill>
          <a:blip r:embed="rId3"/>
          <a:stretch>
            <a:fillRect/>
          </a:stretch>
        </p:blipFill>
        <p:spPr>
          <a:xfrm>
            <a:off x="8158579" y="4217927"/>
            <a:ext cx="2565060" cy="2014894"/>
          </a:xfrm>
          <a:prstGeom prst="rect">
            <a:avLst/>
          </a:prstGeom>
        </p:spPr>
      </p:pic>
      <p:pic>
        <p:nvPicPr>
          <p:cNvPr id="5" name="Afbeelding 4">
            <a:extLst>
              <a:ext uri="{FF2B5EF4-FFF2-40B4-BE49-F238E27FC236}">
                <a16:creationId xmlns:a16="http://schemas.microsoft.com/office/drawing/2014/main" id="{52A44A78-9C4B-42D0-B3BF-579E219D05C7}"/>
              </a:ext>
            </a:extLst>
          </p:cNvPr>
          <p:cNvPicPr>
            <a:picLocks noChangeAspect="1"/>
          </p:cNvPicPr>
          <p:nvPr/>
        </p:nvPicPr>
        <p:blipFill>
          <a:blip r:embed="rId4"/>
          <a:stretch>
            <a:fillRect/>
          </a:stretch>
        </p:blipFill>
        <p:spPr>
          <a:xfrm>
            <a:off x="983504" y="1150997"/>
            <a:ext cx="536494" cy="926672"/>
          </a:xfrm>
          <a:prstGeom prst="rect">
            <a:avLst/>
          </a:prstGeom>
        </p:spPr>
      </p:pic>
    </p:spTree>
    <p:extLst>
      <p:ext uri="{BB962C8B-B14F-4D97-AF65-F5344CB8AC3E}">
        <p14:creationId xmlns:p14="http://schemas.microsoft.com/office/powerpoint/2010/main" val="2790641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a:extLst>
              <a:ext uri="{FF2B5EF4-FFF2-40B4-BE49-F238E27FC236}">
                <a16:creationId xmlns:a16="http://schemas.microsoft.com/office/drawing/2014/main" id="{2FE351BD-25CF-414C-BF1E-81EE5BCCD92B}"/>
              </a:ext>
            </a:extLst>
          </p:cNvPr>
          <p:cNvGraphicFramePr>
            <a:graphicFrameLocks noGrp="1"/>
          </p:cNvGraphicFramePr>
          <p:nvPr>
            <p:extLst>
              <p:ext uri="{D42A27DB-BD31-4B8C-83A1-F6EECF244321}">
                <p14:modId xmlns:p14="http://schemas.microsoft.com/office/powerpoint/2010/main" val="1335162280"/>
              </p:ext>
            </p:extLst>
          </p:nvPr>
        </p:nvGraphicFramePr>
        <p:xfrm>
          <a:off x="930026" y="1488180"/>
          <a:ext cx="10331948" cy="3536488"/>
        </p:xfrm>
        <a:graphic>
          <a:graphicData uri="http://schemas.openxmlformats.org/drawingml/2006/table">
            <a:tbl>
              <a:tblPr firstRow="1" firstCol="1" bandRow="1"/>
              <a:tblGrid>
                <a:gridCol w="935442">
                  <a:extLst>
                    <a:ext uri="{9D8B030D-6E8A-4147-A177-3AD203B41FA5}">
                      <a16:colId xmlns:a16="http://schemas.microsoft.com/office/drawing/2014/main" val="2124757495"/>
                    </a:ext>
                  </a:extLst>
                </a:gridCol>
                <a:gridCol w="1879006">
                  <a:extLst>
                    <a:ext uri="{9D8B030D-6E8A-4147-A177-3AD203B41FA5}">
                      <a16:colId xmlns:a16="http://schemas.microsoft.com/office/drawing/2014/main" val="1944353760"/>
                    </a:ext>
                  </a:extLst>
                </a:gridCol>
                <a:gridCol w="1879006">
                  <a:extLst>
                    <a:ext uri="{9D8B030D-6E8A-4147-A177-3AD203B41FA5}">
                      <a16:colId xmlns:a16="http://schemas.microsoft.com/office/drawing/2014/main" val="802656461"/>
                    </a:ext>
                  </a:extLst>
                </a:gridCol>
                <a:gridCol w="1879744">
                  <a:extLst>
                    <a:ext uri="{9D8B030D-6E8A-4147-A177-3AD203B41FA5}">
                      <a16:colId xmlns:a16="http://schemas.microsoft.com/office/drawing/2014/main" val="131104432"/>
                    </a:ext>
                  </a:extLst>
                </a:gridCol>
                <a:gridCol w="1879006">
                  <a:extLst>
                    <a:ext uri="{9D8B030D-6E8A-4147-A177-3AD203B41FA5}">
                      <a16:colId xmlns:a16="http://schemas.microsoft.com/office/drawing/2014/main" val="516680548"/>
                    </a:ext>
                  </a:extLst>
                </a:gridCol>
                <a:gridCol w="1879744">
                  <a:extLst>
                    <a:ext uri="{9D8B030D-6E8A-4147-A177-3AD203B41FA5}">
                      <a16:colId xmlns:a16="http://schemas.microsoft.com/office/drawing/2014/main" val="4244319356"/>
                    </a:ext>
                  </a:extLst>
                </a:gridCol>
              </a:tblGrid>
              <a:tr h="730687">
                <a:tc>
                  <a:txBody>
                    <a:bodyPr/>
                    <a:lstStyle/>
                    <a:p>
                      <a:pPr>
                        <a:lnSpc>
                          <a:spcPct val="107000"/>
                        </a:lnSpc>
                        <a:spcAft>
                          <a:spcPts val="0"/>
                        </a:spcAft>
                      </a:pPr>
                      <a:r>
                        <a:rPr lang="nl-NL" sz="1600" b="1" i="1" dirty="0">
                          <a:effectLst/>
                          <a:latin typeface="Calibri" panose="020F0502020204030204" pitchFamily="34" charset="0"/>
                          <a:ea typeface="Calibri" panose="020F0502020204030204" pitchFamily="34" charset="0"/>
                          <a:cs typeface="Times New Roman" panose="02020603050405020304" pitchFamily="18" charset="0"/>
                        </a:rPr>
                        <a:t> </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07000"/>
                        </a:lnSpc>
                        <a:spcAft>
                          <a:spcPts val="0"/>
                        </a:spcAft>
                        <a:tabLst>
                          <a:tab pos="1181100" algn="l"/>
                        </a:tabLst>
                      </a:pPr>
                      <a:r>
                        <a:rPr lang="nl-NL" sz="1600" b="1" dirty="0">
                          <a:effectLst/>
                          <a:latin typeface="Calibri" panose="020F0502020204030204" pitchFamily="34" charset="0"/>
                          <a:ea typeface="Calibri" panose="020F0502020204030204" pitchFamily="34" charset="0"/>
                          <a:cs typeface="Times New Roman" panose="02020603050405020304" pitchFamily="18" charset="0"/>
                        </a:rPr>
                        <a:t>Omgevingsvisie 	</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07000"/>
                        </a:lnSpc>
                        <a:spcAft>
                          <a:spcPts val="0"/>
                        </a:spcAft>
                      </a:pPr>
                      <a:r>
                        <a:rPr lang="nl-NL" sz="1600" b="1" dirty="0">
                          <a:effectLst/>
                          <a:latin typeface="Calibri" panose="020F0502020204030204" pitchFamily="34" charset="0"/>
                          <a:ea typeface="Calibri" panose="020F0502020204030204" pitchFamily="34" charset="0"/>
                          <a:cs typeface="Times New Roman" panose="02020603050405020304" pitchFamily="18" charset="0"/>
                        </a:rPr>
                        <a:t>Structuurvisie</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07000"/>
                        </a:lnSpc>
                        <a:spcAft>
                          <a:spcPts val="0"/>
                        </a:spcAft>
                      </a:pPr>
                      <a:r>
                        <a:rPr lang="nl-NL" sz="1600" b="1" dirty="0">
                          <a:effectLst/>
                          <a:latin typeface="Calibri" panose="020F0502020204030204" pitchFamily="34" charset="0"/>
                          <a:ea typeface="Calibri" panose="020F0502020204030204" pitchFamily="34" charset="0"/>
                          <a:cs typeface="Times New Roman" panose="02020603050405020304" pitchFamily="18" charset="0"/>
                        </a:rPr>
                        <a:t>Provinciale verordening </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07000"/>
                        </a:lnSpc>
                        <a:spcAft>
                          <a:spcPts val="0"/>
                        </a:spcAft>
                      </a:pPr>
                      <a:r>
                        <a:rPr lang="nl-NL" sz="1600" b="1" dirty="0">
                          <a:effectLst/>
                          <a:latin typeface="Calibri" panose="020F0502020204030204" pitchFamily="34" charset="0"/>
                          <a:ea typeface="Calibri" panose="020F0502020204030204" pitchFamily="34" charset="0"/>
                          <a:cs typeface="Times New Roman" panose="02020603050405020304" pitchFamily="18" charset="0"/>
                        </a:rPr>
                        <a:t>Bestemmingsplan </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07000"/>
                        </a:lnSpc>
                        <a:spcAft>
                          <a:spcPts val="0"/>
                        </a:spcAft>
                      </a:pPr>
                      <a:r>
                        <a:rPr lang="nl-NL" sz="1600" b="1" dirty="0">
                          <a:effectLst/>
                          <a:latin typeface="Calibri" panose="020F0502020204030204" pitchFamily="34" charset="0"/>
                          <a:ea typeface="Calibri" panose="020F0502020204030204" pitchFamily="34" charset="0"/>
                          <a:cs typeface="Times New Roman" panose="02020603050405020304" pitchFamily="18" charset="0"/>
                        </a:rPr>
                        <a:t>Wijzingsplannen </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2676220493"/>
                  </a:ext>
                </a:extLst>
              </a:tr>
              <a:tr h="2805801">
                <a:tc>
                  <a:txBody>
                    <a:bodyPr/>
                    <a:lstStyle/>
                    <a:p>
                      <a:pPr>
                        <a:lnSpc>
                          <a:spcPct val="107000"/>
                        </a:lnSpc>
                        <a:spcAft>
                          <a:spcPts val="0"/>
                        </a:spcAft>
                      </a:pPr>
                      <a:r>
                        <a:rPr lang="nl-NL" sz="1400" b="1" i="1">
                          <a:effectLst/>
                          <a:latin typeface="Calibri" panose="020F0502020204030204" pitchFamily="34" charset="0"/>
                          <a:ea typeface="Calibri" panose="020F0502020204030204" pitchFamily="34" charset="0"/>
                          <a:cs typeface="Times New Roman" panose="02020603050405020304" pitchFamily="18" charset="0"/>
                        </a:rPr>
                        <a:t>Definitie:</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1400" b="1" i="1">
                          <a:effectLst/>
                          <a:latin typeface="Calibri" panose="020F0502020204030204" pitchFamily="34" charset="0"/>
                          <a:ea typeface="Calibri" panose="020F0502020204030204" pitchFamily="34" charset="0"/>
                          <a:cs typeface="Times New Roman" panose="02020603050405020304" pitchFamily="18" charset="0"/>
                        </a:rPr>
                        <a:t> </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1400" b="1" i="1">
                          <a:effectLst/>
                          <a:latin typeface="Calibri" panose="020F0502020204030204" pitchFamily="34" charset="0"/>
                          <a:ea typeface="Calibri" panose="020F0502020204030204" pitchFamily="34" charset="0"/>
                          <a:cs typeface="Times New Roman" panose="02020603050405020304" pitchFamily="18" charset="0"/>
                        </a:rPr>
                        <a:t> </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1400" b="1" i="1">
                          <a:effectLst/>
                          <a:latin typeface="Calibri" panose="020F0502020204030204" pitchFamily="34" charset="0"/>
                          <a:ea typeface="Calibri" panose="020F0502020204030204" pitchFamily="34" charset="0"/>
                          <a:cs typeface="Times New Roman" panose="02020603050405020304" pitchFamily="18" charset="0"/>
                        </a:rPr>
                        <a:t> </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1400" b="1" i="1">
                          <a:effectLst/>
                          <a:latin typeface="Calibri" panose="020F0502020204030204" pitchFamily="34" charset="0"/>
                          <a:ea typeface="Calibri" panose="020F0502020204030204" pitchFamily="34" charset="0"/>
                          <a:cs typeface="Times New Roman" panose="02020603050405020304" pitchFamily="18" charset="0"/>
                        </a:rPr>
                        <a:t> </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400" dirty="0">
                          <a:effectLst/>
                          <a:latin typeface="Calibri" panose="020F0502020204030204" pitchFamily="34" charset="0"/>
                          <a:ea typeface="Calibri" panose="020F0502020204030204" pitchFamily="34" charset="0"/>
                          <a:cs typeface="Times New Roman" panose="02020603050405020304" pitchFamily="18" charset="0"/>
                        </a:rPr>
                        <a:t>In deze visie vertalen Rijk, Provincie en gemeenten hun visie op de toekomst van de omgeving. Ze combineren daarin de structuurvisie met de eisen op het gebied van waterbeheer, verkeer &amp; vervoersplannen, economische structuur en natuurvisie.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400" dirty="0">
                          <a:effectLst/>
                          <a:latin typeface="Calibri" panose="020F0502020204030204" pitchFamily="34" charset="0"/>
                          <a:ea typeface="Calibri" panose="020F0502020204030204" pitchFamily="34" charset="0"/>
                          <a:cs typeface="Times New Roman" panose="02020603050405020304" pitchFamily="18" charset="0"/>
                        </a:rPr>
                        <a:t>Zowel het Rijk, de Provincie als de gemeente maken dit plan om vast te leggen wat zij op hoofdlijnen nastreven bij de ruimtelijke ordening van hun plangebied. Ze zijn gericht op de toekomst en zijn richtinggevend.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400">
                          <a:effectLst/>
                          <a:latin typeface="Calibri" panose="020F0502020204030204" pitchFamily="34" charset="0"/>
                          <a:ea typeface="Calibri" panose="020F0502020204030204" pitchFamily="34" charset="0"/>
                          <a:cs typeface="Times New Roman" panose="02020603050405020304" pitchFamily="18" charset="0"/>
                        </a:rPr>
                        <a:t>Een wettelijke beschrijving van de van de regels waaraan gemeenten zich bij het maken van ruimtelijke plannen moeten houden. </a:t>
                      </a:r>
                    </a:p>
                    <a:p>
                      <a:pPr>
                        <a:lnSpc>
                          <a:spcPct val="107000"/>
                        </a:lnSpc>
                        <a:spcAft>
                          <a:spcPts val="0"/>
                        </a:spcAft>
                      </a:pPr>
                      <a:r>
                        <a:rPr lang="nl-NL" sz="14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nl-NL"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400">
                          <a:effectLst/>
                          <a:latin typeface="Calibri" panose="020F0502020204030204" pitchFamily="34" charset="0"/>
                          <a:ea typeface="Calibri" panose="020F0502020204030204" pitchFamily="34" charset="0"/>
                          <a:cs typeface="Times New Roman" panose="02020603050405020304" pitchFamily="18" charset="0"/>
                        </a:rPr>
                        <a:t>In dit plan is de visie van de gemeente op ruimtelijk ordening van de stad concreet uitgewerkt en dit is bindend voor alle burgers, bedrijven en de overheid zelf. </a:t>
                      </a:r>
                    </a:p>
                    <a:p>
                      <a:pPr>
                        <a:lnSpc>
                          <a:spcPct val="107000"/>
                        </a:lnSpc>
                        <a:spcAft>
                          <a:spcPts val="0"/>
                        </a:spcAft>
                      </a:pPr>
                      <a:r>
                        <a:rPr lang="nl-NL" sz="14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nl-NL"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400" dirty="0">
                          <a:effectLst/>
                          <a:latin typeface="Calibri" panose="020F0502020204030204" pitchFamily="34" charset="0"/>
                          <a:ea typeface="Calibri" panose="020F0502020204030204" pitchFamily="34" charset="0"/>
                          <a:cs typeface="Times New Roman" panose="02020603050405020304" pitchFamily="18" charset="0"/>
                        </a:rPr>
                        <a:t>In een bestemmingsplan is vaak een bevoegdheid opgenomen voor het wijzigen van het plan voor bepaalde typen projecten of bij nieuwe ontwikkelingen.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2747499"/>
                  </a:ext>
                </a:extLst>
              </a:tr>
            </a:tbl>
          </a:graphicData>
        </a:graphic>
      </p:graphicFrame>
    </p:spTree>
    <p:extLst>
      <p:ext uri="{BB962C8B-B14F-4D97-AF65-F5344CB8AC3E}">
        <p14:creationId xmlns:p14="http://schemas.microsoft.com/office/powerpoint/2010/main" val="4094848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3430E85C-EB71-4F96-8C03-5AB21EC8559B}"/>
              </a:ext>
            </a:extLst>
          </p:cNvPr>
          <p:cNvSpPr txBox="1"/>
          <p:nvPr/>
        </p:nvSpPr>
        <p:spPr>
          <a:xfrm>
            <a:off x="768658" y="1269507"/>
            <a:ext cx="9570128" cy="3508653"/>
          </a:xfrm>
          <a:prstGeom prst="rect">
            <a:avLst/>
          </a:prstGeom>
          <a:noFill/>
        </p:spPr>
        <p:txBody>
          <a:bodyPr wrap="square" rtlCol="0">
            <a:spAutoFit/>
          </a:bodyPr>
          <a:lstStyle/>
          <a:p>
            <a:r>
              <a:rPr lang="nl-NL" dirty="0"/>
              <a:t>Volgende stap in de puzzel van het beleid op het gebied van de ruimtelijke ordening: het PROCES:</a:t>
            </a:r>
          </a:p>
          <a:p>
            <a:endParaRPr lang="nl-NL" dirty="0"/>
          </a:p>
          <a:p>
            <a:r>
              <a:rPr lang="nl-NL" sz="2400" b="1" dirty="0">
                <a:solidFill>
                  <a:schemeClr val="accent1"/>
                </a:solidFill>
              </a:rPr>
              <a:t>OFTEWEL: hoe komt dit beleid tot stand? </a:t>
            </a:r>
          </a:p>
          <a:p>
            <a:endParaRPr lang="nl-NL" dirty="0"/>
          </a:p>
          <a:p>
            <a:pPr marL="342900" indent="-342900">
              <a:buAutoNum type="arabicPeriod"/>
            </a:pPr>
            <a:r>
              <a:rPr lang="nl-NL" dirty="0"/>
              <a:t>Maak snel 5 groepen</a:t>
            </a:r>
          </a:p>
          <a:p>
            <a:pPr marL="342900" indent="-342900">
              <a:buAutoNum type="arabicPeriod"/>
            </a:pPr>
            <a:endParaRPr lang="nl-NL" dirty="0"/>
          </a:p>
          <a:p>
            <a:r>
              <a:rPr lang="nl-NL" dirty="0"/>
              <a:t>2. Per groep krijg je de opdracht om het proces van een van de behandelde beleidsvormen te onderzoeken; max 10 minuten.</a:t>
            </a:r>
          </a:p>
          <a:p>
            <a:endParaRPr lang="nl-NL" dirty="0"/>
          </a:p>
          <a:p>
            <a:r>
              <a:rPr lang="nl-NL" dirty="0"/>
              <a:t>3. Zorg dat je het goed begrijpt &amp; geef om de beurt uitleg aan de rest van de klas.</a:t>
            </a:r>
          </a:p>
          <a:p>
            <a:endParaRPr lang="nl-NL" dirty="0"/>
          </a:p>
          <a:p>
            <a:endParaRPr lang="nl-NL" dirty="0"/>
          </a:p>
        </p:txBody>
      </p:sp>
      <p:pic>
        <p:nvPicPr>
          <p:cNvPr id="5" name="Afbeelding 4">
            <a:extLst>
              <a:ext uri="{FF2B5EF4-FFF2-40B4-BE49-F238E27FC236}">
                <a16:creationId xmlns:a16="http://schemas.microsoft.com/office/drawing/2014/main" id="{37726B55-75CB-4C40-8A70-295F83BB9544}"/>
              </a:ext>
            </a:extLst>
          </p:cNvPr>
          <p:cNvPicPr>
            <a:picLocks noChangeAspect="1"/>
          </p:cNvPicPr>
          <p:nvPr/>
        </p:nvPicPr>
        <p:blipFill>
          <a:blip r:embed="rId2"/>
          <a:stretch>
            <a:fillRect/>
          </a:stretch>
        </p:blipFill>
        <p:spPr>
          <a:xfrm>
            <a:off x="7612630" y="4534881"/>
            <a:ext cx="3564356" cy="1971018"/>
          </a:xfrm>
          <a:prstGeom prst="rect">
            <a:avLst/>
          </a:prstGeom>
          <a:ln>
            <a:noFill/>
          </a:ln>
          <a:effectLst>
            <a:softEdge rad="112500"/>
          </a:effectLst>
        </p:spPr>
      </p:pic>
      <p:pic>
        <p:nvPicPr>
          <p:cNvPr id="6" name="Afbeelding 5">
            <a:extLst>
              <a:ext uri="{FF2B5EF4-FFF2-40B4-BE49-F238E27FC236}">
                <a16:creationId xmlns:a16="http://schemas.microsoft.com/office/drawing/2014/main" id="{AE9C1762-2E5C-48E4-B1FC-60F7DAD8DBDD}"/>
              </a:ext>
            </a:extLst>
          </p:cNvPr>
          <p:cNvPicPr>
            <a:picLocks noChangeAspect="1"/>
          </p:cNvPicPr>
          <p:nvPr/>
        </p:nvPicPr>
        <p:blipFill>
          <a:blip r:embed="rId3"/>
          <a:stretch>
            <a:fillRect/>
          </a:stretch>
        </p:blipFill>
        <p:spPr>
          <a:xfrm>
            <a:off x="10640492" y="923799"/>
            <a:ext cx="536494" cy="926672"/>
          </a:xfrm>
          <a:prstGeom prst="rect">
            <a:avLst/>
          </a:prstGeom>
        </p:spPr>
      </p:pic>
    </p:spTree>
    <p:extLst>
      <p:ext uri="{BB962C8B-B14F-4D97-AF65-F5344CB8AC3E}">
        <p14:creationId xmlns:p14="http://schemas.microsoft.com/office/powerpoint/2010/main" val="1098451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4815CEAE-E884-40A8-904B-4056D9CB1173}"/>
              </a:ext>
            </a:extLst>
          </p:cNvPr>
          <p:cNvSpPr/>
          <p:nvPr/>
        </p:nvSpPr>
        <p:spPr>
          <a:xfrm>
            <a:off x="1251751" y="1246858"/>
            <a:ext cx="6140570" cy="523220"/>
          </a:xfrm>
          <a:prstGeom prst="rect">
            <a:avLst/>
          </a:prstGeom>
        </p:spPr>
        <p:txBody>
          <a:bodyPr wrap="square">
            <a:spAutoFit/>
          </a:bodyPr>
          <a:lstStyle/>
          <a:p>
            <a:r>
              <a:rPr lang="nl-NL" sz="2800" dirty="0"/>
              <a:t>voorbeelden:</a:t>
            </a:r>
          </a:p>
        </p:txBody>
      </p:sp>
      <p:pic>
        <p:nvPicPr>
          <p:cNvPr id="2" name="Afbeelding 1">
            <a:extLst>
              <a:ext uri="{FF2B5EF4-FFF2-40B4-BE49-F238E27FC236}">
                <a16:creationId xmlns:a16="http://schemas.microsoft.com/office/drawing/2014/main" id="{C50CCC0C-1F4B-451E-A4E4-CAB3877BE43A}"/>
              </a:ext>
            </a:extLst>
          </p:cNvPr>
          <p:cNvPicPr>
            <a:picLocks noChangeAspect="1"/>
          </p:cNvPicPr>
          <p:nvPr/>
        </p:nvPicPr>
        <p:blipFill>
          <a:blip r:embed="rId2"/>
          <a:stretch>
            <a:fillRect/>
          </a:stretch>
        </p:blipFill>
        <p:spPr>
          <a:xfrm>
            <a:off x="1251751" y="1949806"/>
            <a:ext cx="10501842" cy="749005"/>
          </a:xfrm>
          <a:prstGeom prst="rect">
            <a:avLst/>
          </a:prstGeom>
        </p:spPr>
      </p:pic>
      <p:pic>
        <p:nvPicPr>
          <p:cNvPr id="5" name="Afbeelding 4">
            <a:extLst>
              <a:ext uri="{FF2B5EF4-FFF2-40B4-BE49-F238E27FC236}">
                <a16:creationId xmlns:a16="http://schemas.microsoft.com/office/drawing/2014/main" id="{EB003C60-BEDF-4E93-BD9B-301DFE74781E}"/>
              </a:ext>
            </a:extLst>
          </p:cNvPr>
          <p:cNvPicPr>
            <a:picLocks noChangeAspect="1"/>
          </p:cNvPicPr>
          <p:nvPr/>
        </p:nvPicPr>
        <p:blipFill>
          <a:blip r:embed="rId3"/>
          <a:stretch>
            <a:fillRect/>
          </a:stretch>
        </p:blipFill>
        <p:spPr>
          <a:xfrm>
            <a:off x="3386393" y="1048180"/>
            <a:ext cx="536494" cy="920576"/>
          </a:xfrm>
          <a:prstGeom prst="rect">
            <a:avLst/>
          </a:prstGeom>
        </p:spPr>
      </p:pic>
      <p:graphicFrame>
        <p:nvGraphicFramePr>
          <p:cNvPr id="7" name="Tabel 6">
            <a:extLst>
              <a:ext uri="{FF2B5EF4-FFF2-40B4-BE49-F238E27FC236}">
                <a16:creationId xmlns:a16="http://schemas.microsoft.com/office/drawing/2014/main" id="{B070CD03-3C31-46FB-B287-23D09BED8163}"/>
              </a:ext>
            </a:extLst>
          </p:cNvPr>
          <p:cNvGraphicFramePr>
            <a:graphicFrameLocks noGrp="1"/>
          </p:cNvGraphicFramePr>
          <p:nvPr/>
        </p:nvGraphicFramePr>
        <p:xfrm>
          <a:off x="1322773" y="2698811"/>
          <a:ext cx="10360240" cy="1965325"/>
        </p:xfrm>
        <a:graphic>
          <a:graphicData uri="http://schemas.openxmlformats.org/drawingml/2006/table">
            <a:tbl>
              <a:tblPr firstRow="1" firstCol="1" bandRow="1"/>
              <a:tblGrid>
                <a:gridCol w="2195489">
                  <a:extLst>
                    <a:ext uri="{9D8B030D-6E8A-4147-A177-3AD203B41FA5}">
                      <a16:colId xmlns:a16="http://schemas.microsoft.com/office/drawing/2014/main" val="2501368415"/>
                    </a:ext>
                  </a:extLst>
                </a:gridCol>
                <a:gridCol w="1897117">
                  <a:extLst>
                    <a:ext uri="{9D8B030D-6E8A-4147-A177-3AD203B41FA5}">
                      <a16:colId xmlns:a16="http://schemas.microsoft.com/office/drawing/2014/main" val="2651269197"/>
                    </a:ext>
                  </a:extLst>
                </a:gridCol>
                <a:gridCol w="2202893">
                  <a:extLst>
                    <a:ext uri="{9D8B030D-6E8A-4147-A177-3AD203B41FA5}">
                      <a16:colId xmlns:a16="http://schemas.microsoft.com/office/drawing/2014/main" val="3815001911"/>
                    </a:ext>
                  </a:extLst>
                </a:gridCol>
                <a:gridCol w="2080865">
                  <a:extLst>
                    <a:ext uri="{9D8B030D-6E8A-4147-A177-3AD203B41FA5}">
                      <a16:colId xmlns:a16="http://schemas.microsoft.com/office/drawing/2014/main" val="831253700"/>
                    </a:ext>
                  </a:extLst>
                </a:gridCol>
                <a:gridCol w="1983876">
                  <a:extLst>
                    <a:ext uri="{9D8B030D-6E8A-4147-A177-3AD203B41FA5}">
                      <a16:colId xmlns:a16="http://schemas.microsoft.com/office/drawing/2014/main" val="336478016"/>
                    </a:ext>
                  </a:extLst>
                </a:gridCol>
              </a:tblGrid>
              <a:tr h="511810">
                <a:tc>
                  <a:txBody>
                    <a:bodyPr/>
                    <a:lstStyle/>
                    <a:p>
                      <a:pPr>
                        <a:lnSpc>
                          <a:spcPct val="107000"/>
                        </a:lnSpc>
                        <a:spcAft>
                          <a:spcPts val="0"/>
                        </a:spcAft>
                      </a:pPr>
                      <a:r>
                        <a:rPr lang="nl-NL" sz="1100" dirty="0">
                          <a:effectLst/>
                          <a:latin typeface="Calibri" panose="020F0502020204030204" pitchFamily="34" charset="0"/>
                          <a:ea typeface="Calibri" panose="020F0502020204030204" pitchFamily="34" charset="0"/>
                          <a:cs typeface="Times New Roman" panose="02020603050405020304" pitchFamily="18" charset="0"/>
                          <a:hlinkClick r:id="rId4"/>
                        </a:rPr>
                        <a:t>https://www.omgevingsweb.nl/cms/files/2016-12/d-nl.imro.0855.stv2015001-d001.pdf</a:t>
                      </a:r>
                      <a:r>
                        <a:rPr lang="nl-NL"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1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https://www.brabant.nl/dossiers/dossiers-op-thema/ruimtelijke-ordening/ruimtelijk-beleid/structuurvisie</a:t>
                      </a:r>
                      <a:r>
                        <a:rPr lang="nl-NL"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100" dirty="0">
                          <a:effectLst/>
                          <a:latin typeface="Calibri" panose="020F0502020204030204" pitchFamily="34" charset="0"/>
                          <a:ea typeface="Calibri" panose="020F0502020204030204" pitchFamily="34" charset="0"/>
                          <a:cs typeface="Times New Roman" panose="02020603050405020304" pitchFamily="18" charset="0"/>
                        </a:rPr>
                        <a:t>Afspraken over windmolens. </a:t>
                      </a:r>
                    </a:p>
                    <a:p>
                      <a:pPr>
                        <a:lnSpc>
                          <a:spcPct val="107000"/>
                        </a:lnSpc>
                        <a:spcAft>
                          <a:spcPts val="0"/>
                        </a:spcAft>
                      </a:pPr>
                      <a:r>
                        <a:rPr lang="nl-NL" sz="1100" dirty="0">
                          <a:effectLst/>
                          <a:latin typeface="Calibri" panose="020F0502020204030204" pitchFamily="34" charset="0"/>
                          <a:ea typeface="Calibri" panose="020F0502020204030204" pitchFamily="34" charset="0"/>
                          <a:cs typeface="Times New Roman" panose="02020603050405020304" pitchFamily="18" charset="0"/>
                        </a:rPr>
                        <a:t>Natuurbeheer. </a:t>
                      </a:r>
                    </a:p>
                    <a:p>
                      <a:pPr>
                        <a:lnSpc>
                          <a:spcPct val="107000"/>
                        </a:lnSpc>
                        <a:spcAft>
                          <a:spcPts val="0"/>
                        </a:spcAft>
                      </a:pPr>
                      <a:r>
                        <a:rPr lang="nl-NL" sz="1100" dirty="0">
                          <a:effectLst/>
                          <a:latin typeface="Calibri" panose="020F0502020204030204" pitchFamily="34" charset="0"/>
                          <a:ea typeface="Calibri" panose="020F0502020204030204" pitchFamily="34" charset="0"/>
                          <a:cs typeface="Times New Roman" panose="02020603050405020304" pitchFamily="18" charset="0"/>
                        </a:rPr>
                        <a:t>Agrarische bedrijven. </a:t>
                      </a:r>
                    </a:p>
                    <a:p>
                      <a:pPr>
                        <a:lnSpc>
                          <a:spcPct val="107000"/>
                        </a:lnSpc>
                        <a:spcAft>
                          <a:spcPts val="0"/>
                        </a:spcAft>
                      </a:pPr>
                      <a:r>
                        <a:rPr lang="nl-NL"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https://decentrale.regelgeving.overheid.nl/cvdr/xhtmloutput/Historie/Zeeland/CVDR230513/CVDR230513_2.html</a:t>
                      </a:r>
                      <a:r>
                        <a:rPr lang="nl-NL"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https://www.ruimtelijkeplannen.nl/documents/NL.IMRO.085500002001017-/v_NL.IMRO.085500002001017-.pdf</a:t>
                      </a:r>
                      <a:r>
                        <a:rPr lang="nl-NL"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100" dirty="0">
                          <a:effectLst/>
                          <a:latin typeface="Calibri" panose="020F0502020204030204" pitchFamily="34" charset="0"/>
                          <a:ea typeface="Calibri" panose="020F0502020204030204" pitchFamily="34" charset="0"/>
                          <a:cs typeface="Times New Roman" panose="02020603050405020304" pitchFamily="18" charset="0"/>
                        </a:rPr>
                        <a:t>Wijzigingsplan </a:t>
                      </a:r>
                      <a:r>
                        <a:rPr lang="nl-NL" sz="1100" dirty="0" err="1">
                          <a:effectLst/>
                          <a:latin typeface="Calibri" panose="020F0502020204030204" pitchFamily="34" charset="0"/>
                          <a:ea typeface="Calibri" panose="020F0502020204030204" pitchFamily="34" charset="0"/>
                          <a:cs typeface="Times New Roman" panose="02020603050405020304" pitchFamily="18" charset="0"/>
                        </a:rPr>
                        <a:t>Gildehauserweg</a:t>
                      </a:r>
                      <a:r>
                        <a:rPr lang="nl-NL" sz="1100" dirty="0">
                          <a:effectLst/>
                          <a:latin typeface="Calibri" panose="020F0502020204030204" pitchFamily="34" charset="0"/>
                          <a:ea typeface="Calibri" panose="020F0502020204030204" pitchFamily="34" charset="0"/>
                          <a:cs typeface="Times New Roman" panose="02020603050405020304" pitchFamily="18" charset="0"/>
                        </a:rPr>
                        <a:t> 18, Losser. </a:t>
                      </a:r>
                    </a:p>
                    <a:p>
                      <a:pPr>
                        <a:lnSpc>
                          <a:spcPct val="107000"/>
                        </a:lnSpc>
                        <a:spcAft>
                          <a:spcPts val="0"/>
                        </a:spcAft>
                      </a:pPr>
                      <a:r>
                        <a:rPr lang="nl-NL" sz="1100" dirty="0">
                          <a:effectLst/>
                          <a:latin typeface="Calibri" panose="020F0502020204030204" pitchFamily="34" charset="0"/>
                          <a:ea typeface="Calibri" panose="020F0502020204030204" pitchFamily="34" charset="0"/>
                          <a:cs typeface="Times New Roman" panose="02020603050405020304" pitchFamily="18" charset="0"/>
                        </a:rPr>
                        <a:t>Op dit perceel is een deel van de opstallen gesloopt en ingezet voor de regeling "Rood voor rood met gesloten beurs". Op basis hiervan is een compensatiekavel verkregen, waardoor ter plaatse een nieuwe woning met bijgebouw gerealiseerd kan worden.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3332994"/>
                  </a:ext>
                </a:extLst>
              </a:tr>
            </a:tbl>
          </a:graphicData>
        </a:graphic>
      </p:graphicFrame>
    </p:spTree>
    <p:extLst>
      <p:ext uri="{BB962C8B-B14F-4D97-AF65-F5344CB8AC3E}">
        <p14:creationId xmlns:p14="http://schemas.microsoft.com/office/powerpoint/2010/main" val="3153025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6486EC5E-27E7-45D8-9755-685D53A8CCAC}"/>
              </a:ext>
            </a:extLst>
          </p:cNvPr>
          <p:cNvPicPr>
            <a:picLocks noChangeAspect="1"/>
          </p:cNvPicPr>
          <p:nvPr/>
        </p:nvPicPr>
        <p:blipFill>
          <a:blip r:embed="rId2"/>
          <a:stretch>
            <a:fillRect/>
          </a:stretch>
        </p:blipFill>
        <p:spPr>
          <a:xfrm>
            <a:off x="1624196" y="1809847"/>
            <a:ext cx="8943607" cy="2962913"/>
          </a:xfrm>
          <a:prstGeom prst="rect">
            <a:avLst/>
          </a:prstGeom>
        </p:spPr>
      </p:pic>
    </p:spTree>
    <p:extLst>
      <p:ext uri="{BB962C8B-B14F-4D97-AF65-F5344CB8AC3E}">
        <p14:creationId xmlns:p14="http://schemas.microsoft.com/office/powerpoint/2010/main" val="1725748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D1920B89-E637-47D8-B480-295BE613E1D2}"/>
              </a:ext>
            </a:extLst>
          </p:cNvPr>
          <p:cNvSpPr txBox="1"/>
          <p:nvPr/>
        </p:nvSpPr>
        <p:spPr>
          <a:xfrm>
            <a:off x="1099253" y="985608"/>
            <a:ext cx="8744505" cy="954107"/>
          </a:xfrm>
          <a:prstGeom prst="rect">
            <a:avLst/>
          </a:prstGeom>
          <a:noFill/>
        </p:spPr>
        <p:txBody>
          <a:bodyPr wrap="square" rtlCol="0">
            <a:spAutoFit/>
          </a:bodyPr>
          <a:lstStyle/>
          <a:p>
            <a:r>
              <a:rPr lang="nl-NL" sz="2800" dirty="0"/>
              <a:t>Onderzoek welk stedelijk beleid / visie document er aansluit bij jullie IBS.</a:t>
            </a:r>
          </a:p>
        </p:txBody>
      </p:sp>
      <p:sp>
        <p:nvSpPr>
          <p:cNvPr id="3" name="Ovaal 2">
            <a:extLst>
              <a:ext uri="{FF2B5EF4-FFF2-40B4-BE49-F238E27FC236}">
                <a16:creationId xmlns:a16="http://schemas.microsoft.com/office/drawing/2014/main" id="{C7915D79-D5FE-4C39-8A48-633DC528DD04}"/>
              </a:ext>
            </a:extLst>
          </p:cNvPr>
          <p:cNvSpPr/>
          <p:nvPr/>
        </p:nvSpPr>
        <p:spPr>
          <a:xfrm rot="1333480">
            <a:off x="6450133" y="2898485"/>
            <a:ext cx="4651899" cy="18643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a:t>Bestemmingsplan?! </a:t>
            </a:r>
          </a:p>
        </p:txBody>
      </p:sp>
      <p:sp>
        <p:nvSpPr>
          <p:cNvPr id="4" name="Ovaal 3">
            <a:extLst>
              <a:ext uri="{FF2B5EF4-FFF2-40B4-BE49-F238E27FC236}">
                <a16:creationId xmlns:a16="http://schemas.microsoft.com/office/drawing/2014/main" id="{01973D6B-AB89-4181-8D98-F513DB9D33FC}"/>
              </a:ext>
            </a:extLst>
          </p:cNvPr>
          <p:cNvSpPr/>
          <p:nvPr/>
        </p:nvSpPr>
        <p:spPr>
          <a:xfrm rot="20698507">
            <a:off x="3284738" y="4776186"/>
            <a:ext cx="3142695" cy="1518082"/>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Visie van de gemeente? Waar vastgelegd? </a:t>
            </a:r>
          </a:p>
        </p:txBody>
      </p:sp>
    </p:spTree>
    <p:extLst>
      <p:ext uri="{BB962C8B-B14F-4D97-AF65-F5344CB8AC3E}">
        <p14:creationId xmlns:p14="http://schemas.microsoft.com/office/powerpoint/2010/main" val="2854768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D2441F72-7FA9-44FA-931A-AFB72736B386}"/>
              </a:ext>
            </a:extLst>
          </p:cNvPr>
          <p:cNvSpPr txBox="1"/>
          <p:nvPr/>
        </p:nvSpPr>
        <p:spPr>
          <a:xfrm>
            <a:off x="1028700" y="1157941"/>
            <a:ext cx="6400800" cy="523220"/>
          </a:xfrm>
          <a:prstGeom prst="rect">
            <a:avLst/>
          </a:prstGeom>
          <a:noFill/>
        </p:spPr>
        <p:txBody>
          <a:bodyPr wrap="square" rtlCol="0">
            <a:spAutoFit/>
          </a:bodyPr>
          <a:lstStyle/>
          <a:p>
            <a:r>
              <a:rPr lang="nl-NL" sz="2800" b="1" dirty="0">
                <a:solidFill>
                  <a:schemeClr val="accent6"/>
                </a:solidFill>
              </a:rPr>
              <a:t>Opstart</a:t>
            </a:r>
            <a:r>
              <a:rPr lang="nl-NL" dirty="0"/>
              <a:t> </a:t>
            </a:r>
          </a:p>
        </p:txBody>
      </p:sp>
      <p:sp>
        <p:nvSpPr>
          <p:cNvPr id="4" name="Rechthoek 3">
            <a:extLst>
              <a:ext uri="{FF2B5EF4-FFF2-40B4-BE49-F238E27FC236}">
                <a16:creationId xmlns:a16="http://schemas.microsoft.com/office/drawing/2014/main" id="{4CE55F1A-0511-4BF7-886B-C700C8A0F7FA}"/>
              </a:ext>
            </a:extLst>
          </p:cNvPr>
          <p:cNvSpPr/>
          <p:nvPr/>
        </p:nvSpPr>
        <p:spPr>
          <a:xfrm>
            <a:off x="2426494" y="954643"/>
            <a:ext cx="2595561" cy="10360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latin typeface="Kristen ITC" panose="03050502040202030202" pitchFamily="66" charset="0"/>
              </a:rPr>
              <a:t>Hoe gaat het?</a:t>
            </a:r>
          </a:p>
        </p:txBody>
      </p:sp>
      <p:sp>
        <p:nvSpPr>
          <p:cNvPr id="5" name="Ovaal 4">
            <a:extLst>
              <a:ext uri="{FF2B5EF4-FFF2-40B4-BE49-F238E27FC236}">
                <a16:creationId xmlns:a16="http://schemas.microsoft.com/office/drawing/2014/main" id="{651B940D-D268-494C-9A80-E8955BC16D34}"/>
              </a:ext>
            </a:extLst>
          </p:cNvPr>
          <p:cNvSpPr/>
          <p:nvPr/>
        </p:nvSpPr>
        <p:spPr>
          <a:xfrm rot="1116188">
            <a:off x="7390210" y="332303"/>
            <a:ext cx="3781425" cy="2981325"/>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dirty="0">
                <a:solidFill>
                  <a:schemeClr val="accent6"/>
                </a:solidFill>
              </a:rPr>
              <a:t>Wat gaan we doen in de lessen stad en wijk</a:t>
            </a:r>
            <a:r>
              <a:rPr lang="nl-NL" dirty="0">
                <a:solidFill>
                  <a:schemeClr val="accent6"/>
                </a:solidFill>
              </a:rPr>
              <a:t>?</a:t>
            </a:r>
          </a:p>
        </p:txBody>
      </p:sp>
      <p:sp>
        <p:nvSpPr>
          <p:cNvPr id="6" name="Hart 5">
            <a:extLst>
              <a:ext uri="{FF2B5EF4-FFF2-40B4-BE49-F238E27FC236}">
                <a16:creationId xmlns:a16="http://schemas.microsoft.com/office/drawing/2014/main" id="{C6EFB6B5-928D-40AC-B434-2F3FCFED0AD3}"/>
              </a:ext>
            </a:extLst>
          </p:cNvPr>
          <p:cNvSpPr/>
          <p:nvPr/>
        </p:nvSpPr>
        <p:spPr>
          <a:xfrm>
            <a:off x="5219700" y="3789878"/>
            <a:ext cx="2457450" cy="2419350"/>
          </a:xfrm>
          <a:prstGeom prst="hear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dirty="0"/>
              <a:t>Op pad</a:t>
            </a:r>
          </a:p>
        </p:txBody>
      </p:sp>
      <p:sp>
        <p:nvSpPr>
          <p:cNvPr id="7" name="Bliksemflits 6">
            <a:extLst>
              <a:ext uri="{FF2B5EF4-FFF2-40B4-BE49-F238E27FC236}">
                <a16:creationId xmlns:a16="http://schemas.microsoft.com/office/drawing/2014/main" id="{D5354C52-24A3-4F73-AA4F-33A06AB71EDA}"/>
              </a:ext>
            </a:extLst>
          </p:cNvPr>
          <p:cNvSpPr/>
          <p:nvPr/>
        </p:nvSpPr>
        <p:spPr>
          <a:xfrm>
            <a:off x="476250" y="3929062"/>
            <a:ext cx="4743450" cy="2562225"/>
          </a:xfrm>
          <a:prstGeom prst="lightningBol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Vier uur les .. </a:t>
            </a:r>
          </a:p>
        </p:txBody>
      </p:sp>
      <p:sp>
        <p:nvSpPr>
          <p:cNvPr id="8" name="Pijl: links/rechts 7">
            <a:extLst>
              <a:ext uri="{FF2B5EF4-FFF2-40B4-BE49-F238E27FC236}">
                <a16:creationId xmlns:a16="http://schemas.microsoft.com/office/drawing/2014/main" id="{22BCC29D-C3DD-4AAA-877B-CA0306D2FA85}"/>
              </a:ext>
            </a:extLst>
          </p:cNvPr>
          <p:cNvSpPr/>
          <p:nvPr/>
        </p:nvSpPr>
        <p:spPr>
          <a:xfrm>
            <a:off x="1162050" y="2440453"/>
            <a:ext cx="4855707" cy="923925"/>
          </a:xfrm>
          <a:prstGeom prst="leftRigh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t>Koppeling IBS en stad en wijk</a:t>
            </a:r>
          </a:p>
        </p:txBody>
      </p:sp>
      <p:sp>
        <p:nvSpPr>
          <p:cNvPr id="9" name="Bijschrift: pijl-links 8">
            <a:extLst>
              <a:ext uri="{FF2B5EF4-FFF2-40B4-BE49-F238E27FC236}">
                <a16:creationId xmlns:a16="http://schemas.microsoft.com/office/drawing/2014/main" id="{E876462A-8166-4143-B14E-F11F5C5AEF99}"/>
              </a:ext>
            </a:extLst>
          </p:cNvPr>
          <p:cNvSpPr/>
          <p:nvPr/>
        </p:nvSpPr>
        <p:spPr>
          <a:xfrm>
            <a:off x="8991600" y="4192072"/>
            <a:ext cx="2457450" cy="2333625"/>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nl-NL" dirty="0"/>
              <a:t>Opdrachten maken &gt; voor groep staan &amp;  organiseren van activiteiten.</a:t>
            </a:r>
          </a:p>
        </p:txBody>
      </p:sp>
    </p:spTree>
    <p:extLst>
      <p:ext uri="{BB962C8B-B14F-4D97-AF65-F5344CB8AC3E}">
        <p14:creationId xmlns:p14="http://schemas.microsoft.com/office/powerpoint/2010/main" val="254142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1EEED6F3-E0DC-4135-97C1-0B0962999946}"/>
              </a:ext>
            </a:extLst>
          </p:cNvPr>
          <p:cNvSpPr txBox="1"/>
          <p:nvPr/>
        </p:nvSpPr>
        <p:spPr>
          <a:xfrm>
            <a:off x="979897" y="1631223"/>
            <a:ext cx="8859915" cy="4801314"/>
          </a:xfrm>
          <a:prstGeom prst="rect">
            <a:avLst/>
          </a:prstGeom>
          <a:noFill/>
        </p:spPr>
        <p:txBody>
          <a:bodyPr wrap="square" rtlCol="0">
            <a:spAutoFit/>
          </a:bodyPr>
          <a:lstStyle/>
          <a:p>
            <a:r>
              <a:rPr lang="nl-NL" dirty="0"/>
              <a:t>Volgende week: </a:t>
            </a:r>
            <a:r>
              <a:rPr lang="nl-NL" dirty="0">
                <a:solidFill>
                  <a:schemeClr val="accent3"/>
                </a:solidFill>
              </a:rPr>
              <a:t>FOCUS OP DE VERSCHILLENDE TYPE WIJKEN EN BELEID DAARVOOR:</a:t>
            </a:r>
          </a:p>
          <a:p>
            <a:endParaRPr lang="nl-NL" dirty="0">
              <a:solidFill>
                <a:schemeClr val="accent3"/>
              </a:solidFill>
            </a:endParaRPr>
          </a:p>
          <a:p>
            <a:pPr marL="285750" indent="-285750">
              <a:buFontTx/>
              <a:buChar char="-"/>
            </a:pPr>
            <a:r>
              <a:rPr lang="nl-NL" dirty="0"/>
              <a:t>HOE EN WAAROM ONTSTAAN &gt; EVEN GESCHIEDENIS LES </a:t>
            </a:r>
          </a:p>
          <a:p>
            <a:pPr marL="285750" indent="-285750">
              <a:buFontTx/>
              <a:buChar char="-"/>
            </a:pPr>
            <a:endParaRPr lang="nl-NL" dirty="0"/>
          </a:p>
          <a:p>
            <a:pPr marL="285750" indent="-285750">
              <a:buFontTx/>
              <a:buChar char="-"/>
            </a:pPr>
            <a:r>
              <a:rPr lang="nl-NL" dirty="0"/>
              <a:t>VOORBEELDEN ONDERZOEKEN &gt; INSPIRATIE VOOR JE IBS</a:t>
            </a:r>
          </a:p>
          <a:p>
            <a:pPr marL="285750" indent="-285750">
              <a:buFontTx/>
              <a:buChar char="-"/>
            </a:pPr>
            <a:endParaRPr lang="nl-NL" dirty="0"/>
          </a:p>
          <a:p>
            <a:pPr marL="285750" indent="-285750">
              <a:buFontTx/>
              <a:buChar char="-"/>
            </a:pPr>
            <a:r>
              <a:rPr lang="nl-NL" dirty="0"/>
              <a:t>RELATIE MET DE RUIMTELIJKE ORDENING EN BELEID &gt; ZOEK DE KOPPELING MET JE IBS</a:t>
            </a:r>
          </a:p>
          <a:p>
            <a:pPr marL="285750" indent="-285750">
              <a:buFontTx/>
              <a:buChar char="-"/>
            </a:pPr>
            <a:endParaRPr lang="nl-NL" dirty="0"/>
          </a:p>
          <a:p>
            <a:pPr marL="285750" indent="-285750">
              <a:buFontTx/>
              <a:buChar char="-"/>
            </a:pPr>
            <a:r>
              <a:rPr lang="nl-NL" dirty="0"/>
              <a:t>HOE ZIET DE WIJK VAN JE IBS ER UIT ALS JE DOOR DE BRIL VAN RUIMTELIJKE ORDENING KIJKT &gt; FOTO’S MAKEN</a:t>
            </a:r>
          </a:p>
          <a:p>
            <a:endParaRPr lang="nl-NL" dirty="0"/>
          </a:p>
          <a:p>
            <a:pPr marL="285750" indent="-285750">
              <a:buFontTx/>
              <a:buChar char="-"/>
            </a:pPr>
            <a:r>
              <a:rPr lang="nl-NL" dirty="0"/>
              <a:t>Op pad incl. opdracht.</a:t>
            </a:r>
          </a:p>
          <a:p>
            <a:pPr marL="285750" indent="-285750">
              <a:buFontTx/>
              <a:buChar char="-"/>
            </a:pPr>
            <a:endParaRPr lang="nl-NL" dirty="0"/>
          </a:p>
          <a:p>
            <a:pPr marL="285750" indent="-285750">
              <a:buFontTx/>
              <a:buChar char="-"/>
            </a:pPr>
            <a:endParaRPr lang="nl-NL" dirty="0"/>
          </a:p>
          <a:p>
            <a:pPr marL="285750" indent="-285750">
              <a:buFontTx/>
              <a:buChar char="-"/>
            </a:pPr>
            <a:endParaRPr lang="nl-NL" dirty="0">
              <a:solidFill>
                <a:schemeClr val="accent3"/>
              </a:solidFill>
            </a:endParaRPr>
          </a:p>
          <a:p>
            <a:endParaRPr lang="nl-NL" dirty="0">
              <a:solidFill>
                <a:schemeClr val="accent3"/>
              </a:solidFill>
            </a:endParaRPr>
          </a:p>
          <a:p>
            <a:pPr marL="285750" indent="-285750">
              <a:buFontTx/>
              <a:buChar char="-"/>
            </a:pPr>
            <a:endParaRPr lang="nl-NL" dirty="0">
              <a:solidFill>
                <a:schemeClr val="accent3"/>
              </a:solidFill>
            </a:endParaRPr>
          </a:p>
        </p:txBody>
      </p:sp>
    </p:spTree>
    <p:extLst>
      <p:ext uri="{BB962C8B-B14F-4D97-AF65-F5344CB8AC3E}">
        <p14:creationId xmlns:p14="http://schemas.microsoft.com/office/powerpoint/2010/main" val="4685387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al 2">
            <a:extLst>
              <a:ext uri="{FF2B5EF4-FFF2-40B4-BE49-F238E27FC236}">
                <a16:creationId xmlns:a16="http://schemas.microsoft.com/office/drawing/2014/main" id="{CFAF932F-8155-423D-A3F1-0BBC95AFA2F2}"/>
              </a:ext>
            </a:extLst>
          </p:cNvPr>
          <p:cNvSpPr/>
          <p:nvPr/>
        </p:nvSpPr>
        <p:spPr>
          <a:xfrm rot="21028806">
            <a:off x="1300938" y="1107022"/>
            <a:ext cx="3435927" cy="26046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t>Nog iets herhalen?</a:t>
            </a:r>
          </a:p>
          <a:p>
            <a:pPr algn="ctr"/>
            <a:r>
              <a:rPr lang="nl-NL" sz="2400" dirty="0"/>
              <a:t>Aanvullen?</a:t>
            </a:r>
          </a:p>
        </p:txBody>
      </p:sp>
      <p:sp>
        <p:nvSpPr>
          <p:cNvPr id="4" name="Ovaal 3">
            <a:extLst>
              <a:ext uri="{FF2B5EF4-FFF2-40B4-BE49-F238E27FC236}">
                <a16:creationId xmlns:a16="http://schemas.microsoft.com/office/drawing/2014/main" id="{A5EB0C58-6E9D-4244-BA1B-E0A00DED58AF}"/>
              </a:ext>
            </a:extLst>
          </p:cNvPr>
          <p:cNvSpPr/>
          <p:nvPr/>
        </p:nvSpPr>
        <p:spPr>
          <a:xfrm rot="720433">
            <a:off x="7584505" y="670604"/>
            <a:ext cx="3713018" cy="3477491"/>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t>Nog ‘stad en wijk zaken’ bespreken voor het IBS? </a:t>
            </a:r>
          </a:p>
        </p:txBody>
      </p:sp>
      <p:pic>
        <p:nvPicPr>
          <p:cNvPr id="5" name="Afbeelding 4">
            <a:extLst>
              <a:ext uri="{FF2B5EF4-FFF2-40B4-BE49-F238E27FC236}">
                <a16:creationId xmlns:a16="http://schemas.microsoft.com/office/drawing/2014/main" id="{6EDC87D7-BC7B-45DE-81DC-E065F97E15D5}"/>
              </a:ext>
            </a:extLst>
          </p:cNvPr>
          <p:cNvPicPr>
            <a:picLocks noChangeAspect="1"/>
          </p:cNvPicPr>
          <p:nvPr/>
        </p:nvPicPr>
        <p:blipFill>
          <a:blip r:embed="rId2"/>
          <a:stretch>
            <a:fillRect/>
          </a:stretch>
        </p:blipFill>
        <p:spPr>
          <a:xfrm>
            <a:off x="4278655" y="3078480"/>
            <a:ext cx="3634689" cy="3626333"/>
          </a:xfrm>
          <a:prstGeom prst="rect">
            <a:avLst/>
          </a:prstGeom>
        </p:spPr>
      </p:pic>
    </p:spTree>
    <p:extLst>
      <p:ext uri="{BB962C8B-B14F-4D97-AF65-F5344CB8AC3E}">
        <p14:creationId xmlns:p14="http://schemas.microsoft.com/office/powerpoint/2010/main" val="1259392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64037" y="4233862"/>
            <a:ext cx="7315200" cy="566738"/>
          </a:xfrm>
        </p:spPr>
        <p:txBody>
          <a:bodyPr anchor="b">
            <a:normAutofit/>
          </a:bodyPr>
          <a:lstStyle/>
          <a:p>
            <a:pPr algn="ctr"/>
            <a:r>
              <a:rPr lang="nl-NL" sz="2800" b="1" dirty="0" err="1"/>
              <a:t>Stad&amp;Wijk-lessen</a:t>
            </a:r>
            <a:r>
              <a:rPr lang="nl-NL" sz="2800" b="1" dirty="0"/>
              <a:t>:</a:t>
            </a:r>
          </a:p>
        </p:txBody>
      </p:sp>
      <p:pic>
        <p:nvPicPr>
          <p:cNvPr id="1026" name="Picture 2" descr="Welkom groep 5B op onze groepspagina - De Windroos">
            <a:extLst>
              <a:ext uri="{FF2B5EF4-FFF2-40B4-BE49-F238E27FC236}">
                <a16:creationId xmlns:a16="http://schemas.microsoft.com/office/drawing/2014/main" id="{340D595B-1510-4227-A083-B2CC748FD5B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78262" y="0"/>
            <a:ext cx="7315200" cy="3994484"/>
          </a:xfrm>
          <a:prstGeom prst="rect">
            <a:avLst/>
          </a:prstGeom>
          <a:noFill/>
          <a:extLst>
            <a:ext uri="{909E8E84-426E-40DD-AFC4-6F175D3DCCD1}">
              <a14:hiddenFill xmlns:a14="http://schemas.microsoft.com/office/drawing/2010/main">
                <a:solidFill>
                  <a:srgbClr val="FFFFFF"/>
                </a:solidFill>
              </a14:hiddenFill>
            </a:ext>
          </a:extLst>
        </p:spPr>
      </p:pic>
      <p:sp>
        <p:nvSpPr>
          <p:cNvPr id="5" name="Tijdelijke aanduiding voor tekst 4">
            <a:extLst>
              <a:ext uri="{FF2B5EF4-FFF2-40B4-BE49-F238E27FC236}">
                <a16:creationId xmlns:a16="http://schemas.microsoft.com/office/drawing/2014/main" id="{F39372E0-4371-4D96-92F2-59DAD0F19474}"/>
              </a:ext>
            </a:extLst>
          </p:cNvPr>
          <p:cNvSpPr txBox="1">
            <a:spLocks noGrp="1"/>
          </p:cNvSpPr>
          <p:nvPr>
            <p:ph type="body" sz="half" idx="2"/>
          </p:nvPr>
        </p:nvSpPr>
        <p:spPr>
          <a:xfrm>
            <a:off x="2759075" y="4800600"/>
            <a:ext cx="7315200" cy="757130"/>
          </a:xfrm>
          <a:prstGeom prst="rect">
            <a:avLst/>
          </a:prstGeom>
          <a:noFill/>
        </p:spPr>
        <p:txBody>
          <a:bodyPr wrap="square">
            <a:spAutoFit/>
          </a:bodyPr>
          <a:lstStyle/>
          <a:p>
            <a:pPr algn="ctr"/>
            <a:r>
              <a:rPr lang="nl-NL" sz="2400" dirty="0">
                <a:solidFill>
                  <a:schemeClr val="accent6"/>
                </a:solidFill>
              </a:rPr>
              <a:t>Rode draad: ruimtelijke ordening en samenwerking in de wijk om de sociale basis op orde te krijgen/houden</a:t>
            </a:r>
          </a:p>
        </p:txBody>
      </p:sp>
    </p:spTree>
    <p:extLst>
      <p:ext uri="{BB962C8B-B14F-4D97-AF65-F5344CB8AC3E}">
        <p14:creationId xmlns:p14="http://schemas.microsoft.com/office/powerpoint/2010/main" val="1111524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BF224373-E7B2-4E2A-A25D-FE52544DB759}"/>
              </a:ext>
            </a:extLst>
          </p:cNvPr>
          <p:cNvSpPr txBox="1"/>
          <p:nvPr/>
        </p:nvSpPr>
        <p:spPr>
          <a:xfrm>
            <a:off x="1066800" y="1059124"/>
            <a:ext cx="10223414" cy="4924425"/>
          </a:xfrm>
          <a:prstGeom prst="rect">
            <a:avLst/>
          </a:prstGeom>
          <a:noFill/>
        </p:spPr>
        <p:txBody>
          <a:bodyPr wrap="square" lIns="91440" tIns="45720" rIns="91440" bIns="45720" rtlCol="0" anchor="t">
            <a:spAutoFit/>
          </a:bodyPr>
          <a:lstStyle/>
          <a:p>
            <a:r>
              <a:rPr lang="nl-NL" sz="2800" b="1" dirty="0">
                <a:solidFill>
                  <a:schemeClr val="accent1"/>
                </a:solidFill>
              </a:rPr>
              <a:t>Programma voor vandaag:</a:t>
            </a:r>
          </a:p>
          <a:p>
            <a:endParaRPr lang="nl-NL" sz="2800" b="1" dirty="0">
              <a:solidFill>
                <a:schemeClr val="accent1"/>
              </a:solidFill>
            </a:endParaRPr>
          </a:p>
          <a:p>
            <a:pPr marL="342900" indent="-342900">
              <a:buAutoNum type="arabicPeriod"/>
            </a:pPr>
            <a:r>
              <a:rPr lang="nl-NL" sz="2400" dirty="0"/>
              <a:t>Opstart </a:t>
            </a:r>
          </a:p>
          <a:p>
            <a:pPr marL="342900" indent="-342900">
              <a:buAutoNum type="arabicPeriod"/>
            </a:pPr>
            <a:r>
              <a:rPr lang="nl-NL" sz="2400" dirty="0"/>
              <a:t>Thema van deze periode voor stad en wijk = ruimtelijke ordening en samenwerking in de wijk om de sociale basis op orde te houden / krijgen</a:t>
            </a:r>
          </a:p>
          <a:p>
            <a:pPr marL="342900" indent="-342900">
              <a:buAutoNum type="arabicPeriod"/>
            </a:pPr>
            <a:r>
              <a:rPr lang="nl-NL" sz="2400" dirty="0">
                <a:cs typeface="Calibri"/>
              </a:rPr>
              <a:t>Practicum; activiteit uitvoeren </a:t>
            </a:r>
            <a:endParaRPr lang="nl-NL" sz="2400" dirty="0"/>
          </a:p>
          <a:p>
            <a:pPr marL="342900" indent="-342900">
              <a:buAutoNum type="arabicPeriod"/>
            </a:pPr>
            <a:r>
              <a:rPr lang="nl-NL" sz="2400" dirty="0"/>
              <a:t>Beleid op gebied van ruimtelijke ordening: puzzeltje leggen</a:t>
            </a:r>
          </a:p>
          <a:p>
            <a:pPr marL="342900" indent="-342900">
              <a:buAutoNum type="arabicPeriod"/>
            </a:pPr>
            <a:r>
              <a:rPr lang="nl-NL" sz="2400" dirty="0"/>
              <a:t>Aan de slag </a:t>
            </a:r>
          </a:p>
          <a:p>
            <a:pPr marL="342900" indent="-342900">
              <a:buAutoNum type="arabicPeriod"/>
            </a:pPr>
            <a:r>
              <a:rPr lang="nl-NL" sz="2400" dirty="0"/>
              <a:t>Nog zaken herhalen, uitdiepen?</a:t>
            </a:r>
          </a:p>
          <a:p>
            <a:pPr marL="342900" indent="-342900">
              <a:buAutoNum type="arabicPeriod"/>
            </a:pPr>
            <a:r>
              <a:rPr lang="nl-NL" sz="2400" dirty="0"/>
              <a:t>Tijd voor IBS: deskresearch voor casus</a:t>
            </a:r>
            <a:endParaRPr lang="nl-NL" sz="2400" dirty="0">
              <a:cs typeface="Calibri"/>
            </a:endParaRPr>
          </a:p>
          <a:p>
            <a:pPr marL="342900" indent="-342900">
              <a:buAutoNum type="arabicPeriod"/>
            </a:pPr>
            <a:r>
              <a:rPr lang="nl-NL" sz="2400" dirty="0">
                <a:cs typeface="Calibri"/>
              </a:rPr>
              <a:t>Op pad</a:t>
            </a:r>
            <a:endParaRPr lang="nl-NL" sz="2400" dirty="0"/>
          </a:p>
          <a:p>
            <a:pPr marL="342900" indent="-342900">
              <a:buAutoNum type="arabicPeriod"/>
            </a:pPr>
            <a:r>
              <a:rPr lang="nl-NL" sz="2400" dirty="0"/>
              <a:t>Afronding. </a:t>
            </a:r>
          </a:p>
          <a:p>
            <a:endParaRPr lang="nl-NL" dirty="0"/>
          </a:p>
        </p:txBody>
      </p:sp>
    </p:spTree>
    <p:extLst>
      <p:ext uri="{BB962C8B-B14F-4D97-AF65-F5344CB8AC3E}">
        <p14:creationId xmlns:p14="http://schemas.microsoft.com/office/powerpoint/2010/main" val="1858147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F1A37A75-12E2-46A4-9D3D-3A87DA537B21}"/>
              </a:ext>
            </a:extLst>
          </p:cNvPr>
          <p:cNvPicPr>
            <a:picLocks noChangeAspect="1"/>
          </p:cNvPicPr>
          <p:nvPr/>
        </p:nvPicPr>
        <p:blipFill rotWithShape="1">
          <a:blip r:embed="rId2"/>
          <a:srcRect l="28917" t="31556" r="32500" b="21481"/>
          <a:stretch/>
        </p:blipFill>
        <p:spPr>
          <a:xfrm>
            <a:off x="1595120" y="0"/>
            <a:ext cx="9306560" cy="6371878"/>
          </a:xfrm>
          <a:prstGeom prst="rect">
            <a:avLst/>
          </a:prstGeom>
        </p:spPr>
      </p:pic>
    </p:spTree>
    <p:extLst>
      <p:ext uri="{BB962C8B-B14F-4D97-AF65-F5344CB8AC3E}">
        <p14:creationId xmlns:p14="http://schemas.microsoft.com/office/powerpoint/2010/main" val="1484311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11AD290E-27B9-49E8-84C3-6BB0D0AD8F1E}"/>
              </a:ext>
            </a:extLst>
          </p:cNvPr>
          <p:cNvSpPr/>
          <p:nvPr/>
        </p:nvSpPr>
        <p:spPr>
          <a:xfrm>
            <a:off x="1399259" y="1149205"/>
            <a:ext cx="8310801" cy="523220"/>
          </a:xfrm>
          <a:prstGeom prst="rect">
            <a:avLst/>
          </a:prstGeom>
        </p:spPr>
        <p:txBody>
          <a:bodyPr wrap="none">
            <a:spAutoFit/>
          </a:bodyPr>
          <a:lstStyle/>
          <a:p>
            <a:r>
              <a:rPr lang="nl-NL" sz="2800" dirty="0">
                <a:solidFill>
                  <a:schemeClr val="accent1"/>
                </a:solidFill>
              </a:rPr>
              <a:t>Ruimtelijke ordening, belangrijke begrippen in deze les: </a:t>
            </a:r>
          </a:p>
        </p:txBody>
      </p:sp>
      <p:sp>
        <p:nvSpPr>
          <p:cNvPr id="9" name="Rechthoek 8">
            <a:extLst>
              <a:ext uri="{FF2B5EF4-FFF2-40B4-BE49-F238E27FC236}">
                <a16:creationId xmlns:a16="http://schemas.microsoft.com/office/drawing/2014/main" id="{B0E7122C-63D1-4925-9D9E-CD3778EDF474}"/>
              </a:ext>
            </a:extLst>
          </p:cNvPr>
          <p:cNvSpPr/>
          <p:nvPr/>
        </p:nvSpPr>
        <p:spPr>
          <a:xfrm>
            <a:off x="1519333" y="1846555"/>
            <a:ext cx="4757179" cy="3327834"/>
          </a:xfrm>
          <a:prstGeom prst="rect">
            <a:avLst/>
          </a:prstGeom>
        </p:spPr>
        <p:txBody>
          <a:bodyPr wrap="square">
            <a:spAutoFit/>
          </a:bodyPr>
          <a:lstStyle/>
          <a:p>
            <a:pPr>
              <a:lnSpc>
                <a:spcPct val="107000"/>
              </a:lnSpc>
              <a:spcAft>
                <a:spcPts val="800"/>
              </a:spcAft>
            </a:pPr>
            <a:r>
              <a:rPr lang="nl-NL" sz="2000" dirty="0">
                <a:latin typeface="Calibri" panose="020F0502020204030204" pitchFamily="34" charset="0"/>
                <a:ea typeface="Calibri" panose="020F0502020204030204" pitchFamily="34" charset="0"/>
                <a:cs typeface="Times New Roman" panose="02020603050405020304" pitchFamily="18" charset="0"/>
              </a:rPr>
              <a:t>Ruimtelijke ordening</a:t>
            </a:r>
          </a:p>
          <a:p>
            <a:pPr>
              <a:lnSpc>
                <a:spcPct val="107000"/>
              </a:lnSpc>
              <a:spcAft>
                <a:spcPts val="800"/>
              </a:spcAft>
            </a:pPr>
            <a:r>
              <a:rPr lang="nl-NL" sz="2000" dirty="0">
                <a:latin typeface="Calibri" panose="020F0502020204030204" pitchFamily="34" charset="0"/>
                <a:ea typeface="Calibri" panose="020F0502020204030204" pitchFamily="34" charset="0"/>
                <a:cs typeface="Times New Roman" panose="02020603050405020304" pitchFamily="18" charset="0"/>
              </a:rPr>
              <a:t>Leefomgeving</a:t>
            </a:r>
          </a:p>
          <a:p>
            <a:pPr>
              <a:lnSpc>
                <a:spcPct val="107000"/>
              </a:lnSpc>
              <a:spcAft>
                <a:spcPts val="800"/>
              </a:spcAft>
            </a:pPr>
            <a:r>
              <a:rPr lang="nl-NL" sz="2000" dirty="0">
                <a:latin typeface="Calibri" panose="020F0502020204030204" pitchFamily="34" charset="0"/>
                <a:ea typeface="Calibri" panose="020F0502020204030204" pitchFamily="34" charset="0"/>
                <a:cs typeface="Times New Roman" panose="02020603050405020304" pitchFamily="18" charset="0"/>
              </a:rPr>
              <a:t>Planologie</a:t>
            </a:r>
          </a:p>
          <a:p>
            <a:pPr>
              <a:lnSpc>
                <a:spcPct val="107000"/>
              </a:lnSpc>
              <a:spcAft>
                <a:spcPts val="800"/>
              </a:spcAft>
            </a:pPr>
            <a:r>
              <a:rPr lang="nl-NL" sz="2000" dirty="0">
                <a:latin typeface="Calibri" panose="020F0502020204030204" pitchFamily="34" charset="0"/>
                <a:ea typeface="Calibri" panose="020F0502020204030204" pitchFamily="34" charset="0"/>
                <a:cs typeface="Times New Roman" panose="02020603050405020304" pitchFamily="18" charset="0"/>
              </a:rPr>
              <a:t>Fysieke leefomgeving</a:t>
            </a:r>
          </a:p>
          <a:p>
            <a:pPr>
              <a:lnSpc>
                <a:spcPct val="107000"/>
              </a:lnSpc>
              <a:spcAft>
                <a:spcPts val="800"/>
              </a:spcAft>
            </a:pPr>
            <a:r>
              <a:rPr lang="nl-NL" sz="2000" dirty="0">
                <a:latin typeface="Calibri" panose="020F0502020204030204" pitchFamily="34" charset="0"/>
                <a:ea typeface="Calibri" panose="020F0502020204030204" pitchFamily="34" charset="0"/>
                <a:cs typeface="Times New Roman" panose="02020603050405020304" pitchFamily="18" charset="0"/>
              </a:rPr>
              <a:t>De Wet ruimtelijke ordening (</a:t>
            </a:r>
            <a:r>
              <a:rPr lang="nl-NL" sz="2000" dirty="0" err="1">
                <a:latin typeface="Calibri" panose="020F0502020204030204" pitchFamily="34" charset="0"/>
                <a:ea typeface="Calibri" panose="020F0502020204030204" pitchFamily="34" charset="0"/>
                <a:cs typeface="Times New Roman" panose="02020603050405020304" pitchFamily="18" charset="0"/>
              </a:rPr>
              <a:t>Wro</a:t>
            </a:r>
            <a:r>
              <a:rPr lang="nl-NL" sz="2000" dirty="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nl-NL" sz="2000" dirty="0">
                <a:latin typeface="Calibri" panose="020F0502020204030204" pitchFamily="34" charset="0"/>
                <a:ea typeface="Calibri" panose="020F0502020204030204" pitchFamily="34" charset="0"/>
                <a:cs typeface="Times New Roman" panose="02020603050405020304" pitchFamily="18" charset="0"/>
              </a:rPr>
              <a:t>Milieueffectrapportage</a:t>
            </a:r>
          </a:p>
          <a:p>
            <a:pPr>
              <a:lnSpc>
                <a:spcPct val="107000"/>
              </a:lnSpc>
              <a:spcAft>
                <a:spcPts val="800"/>
              </a:spcAft>
            </a:pPr>
            <a:r>
              <a:rPr lang="nl-NL" sz="2000" dirty="0">
                <a:latin typeface="Calibri" panose="020F0502020204030204" pitchFamily="34" charset="0"/>
                <a:ea typeface="Calibri" panose="020F0502020204030204" pitchFamily="34" charset="0"/>
                <a:cs typeface="Times New Roman" panose="02020603050405020304" pitchFamily="18" charset="0"/>
              </a:rPr>
              <a:t>Ministerie van Infrastructuur en waterstaat = I&amp;W </a:t>
            </a:r>
          </a:p>
        </p:txBody>
      </p:sp>
      <p:sp>
        <p:nvSpPr>
          <p:cNvPr id="6" name="Tekstvak 5">
            <a:extLst>
              <a:ext uri="{FF2B5EF4-FFF2-40B4-BE49-F238E27FC236}">
                <a16:creationId xmlns:a16="http://schemas.microsoft.com/office/drawing/2014/main" id="{51BF06DB-6C14-438E-B65E-B481B06D9FE3}"/>
              </a:ext>
            </a:extLst>
          </p:cNvPr>
          <p:cNvSpPr txBox="1"/>
          <p:nvPr/>
        </p:nvSpPr>
        <p:spPr>
          <a:xfrm>
            <a:off x="7048870" y="1846555"/>
            <a:ext cx="3872371" cy="2998513"/>
          </a:xfrm>
          <a:prstGeom prst="rect">
            <a:avLst/>
          </a:prstGeom>
          <a:noFill/>
        </p:spPr>
        <p:txBody>
          <a:bodyPr wrap="square" rtlCol="0">
            <a:spAutoFit/>
          </a:bodyPr>
          <a:lstStyle/>
          <a:p>
            <a:pPr>
              <a:lnSpc>
                <a:spcPct val="107000"/>
              </a:lnSpc>
              <a:spcAft>
                <a:spcPts val="800"/>
              </a:spcAft>
            </a:pPr>
            <a:r>
              <a:rPr lang="nl-NL" sz="2000" dirty="0">
                <a:latin typeface="Calibri" panose="020F0502020204030204" pitchFamily="34" charset="0"/>
                <a:ea typeface="Calibri" panose="020F0502020204030204" pitchFamily="34" charset="0"/>
                <a:cs typeface="Times New Roman" panose="02020603050405020304" pitchFamily="18" charset="0"/>
              </a:rPr>
              <a:t>Rijkswaterstaat </a:t>
            </a:r>
          </a:p>
          <a:p>
            <a:pPr>
              <a:lnSpc>
                <a:spcPct val="107000"/>
              </a:lnSpc>
              <a:spcAft>
                <a:spcPts val="800"/>
              </a:spcAft>
            </a:pPr>
            <a:r>
              <a:rPr lang="nl-NL" sz="2000" dirty="0">
                <a:latin typeface="Calibri" panose="020F0502020204030204" pitchFamily="34" charset="0"/>
                <a:ea typeface="Calibri" panose="020F0502020204030204" pitchFamily="34" charset="0"/>
                <a:cs typeface="Times New Roman" panose="02020603050405020304" pitchFamily="18" charset="0"/>
              </a:rPr>
              <a:t>Gebiedsontwikkeling</a:t>
            </a:r>
          </a:p>
          <a:p>
            <a:pPr>
              <a:lnSpc>
                <a:spcPct val="107000"/>
              </a:lnSpc>
              <a:spcAft>
                <a:spcPts val="800"/>
              </a:spcAft>
            </a:pPr>
            <a:r>
              <a:rPr lang="nl-NL" sz="2000" dirty="0">
                <a:latin typeface="Calibri" panose="020F0502020204030204" pitchFamily="34" charset="0"/>
                <a:ea typeface="Calibri" panose="020F0502020204030204" pitchFamily="34" charset="0"/>
                <a:cs typeface="Times New Roman" panose="02020603050405020304" pitchFamily="18" charset="0"/>
              </a:rPr>
              <a:t>Omgevingsvisie</a:t>
            </a:r>
          </a:p>
          <a:p>
            <a:pPr>
              <a:lnSpc>
                <a:spcPct val="107000"/>
              </a:lnSpc>
              <a:spcAft>
                <a:spcPts val="800"/>
              </a:spcAft>
            </a:pPr>
            <a:r>
              <a:rPr lang="nl-NL" sz="2000" dirty="0">
                <a:latin typeface="Calibri" panose="020F0502020204030204" pitchFamily="34" charset="0"/>
                <a:ea typeface="Calibri" panose="020F0502020204030204" pitchFamily="34" charset="0"/>
                <a:cs typeface="Times New Roman" panose="02020603050405020304" pitchFamily="18" charset="0"/>
              </a:rPr>
              <a:t>Structuurvisie</a:t>
            </a:r>
          </a:p>
          <a:p>
            <a:pPr>
              <a:lnSpc>
                <a:spcPct val="107000"/>
              </a:lnSpc>
              <a:spcAft>
                <a:spcPts val="800"/>
              </a:spcAft>
            </a:pPr>
            <a:r>
              <a:rPr lang="nl-NL" sz="2000" dirty="0">
                <a:latin typeface="Calibri" panose="020F0502020204030204" pitchFamily="34" charset="0"/>
                <a:ea typeface="Calibri" panose="020F0502020204030204" pitchFamily="34" charset="0"/>
                <a:cs typeface="Times New Roman" panose="02020603050405020304" pitchFamily="18" charset="0"/>
              </a:rPr>
              <a:t>Provinciale verordening</a:t>
            </a:r>
          </a:p>
          <a:p>
            <a:pPr>
              <a:lnSpc>
                <a:spcPct val="107000"/>
              </a:lnSpc>
              <a:spcAft>
                <a:spcPts val="800"/>
              </a:spcAft>
            </a:pPr>
            <a:r>
              <a:rPr lang="nl-NL" sz="2000" dirty="0">
                <a:latin typeface="Calibri" panose="020F0502020204030204" pitchFamily="34" charset="0"/>
                <a:ea typeface="Calibri" panose="020F0502020204030204" pitchFamily="34" charset="0"/>
                <a:cs typeface="Times New Roman" panose="02020603050405020304" pitchFamily="18" charset="0"/>
              </a:rPr>
              <a:t>Bestemmingsplan</a:t>
            </a:r>
          </a:p>
          <a:p>
            <a:pPr>
              <a:lnSpc>
                <a:spcPct val="107000"/>
              </a:lnSpc>
              <a:spcAft>
                <a:spcPts val="800"/>
              </a:spcAft>
            </a:pPr>
            <a:r>
              <a:rPr lang="nl-NL" sz="2000" dirty="0">
                <a:latin typeface="Calibri" panose="020F0502020204030204" pitchFamily="34" charset="0"/>
                <a:ea typeface="Calibri" panose="020F0502020204030204" pitchFamily="34" charset="0"/>
                <a:cs typeface="Times New Roman" panose="02020603050405020304" pitchFamily="18" charset="0"/>
              </a:rPr>
              <a:t>Wijzigingsplannen </a:t>
            </a:r>
          </a:p>
        </p:txBody>
      </p:sp>
      <p:sp>
        <p:nvSpPr>
          <p:cNvPr id="7" name="Tekstvak 6">
            <a:extLst>
              <a:ext uri="{FF2B5EF4-FFF2-40B4-BE49-F238E27FC236}">
                <a16:creationId xmlns:a16="http://schemas.microsoft.com/office/drawing/2014/main" id="{E16EBB57-959D-44A7-BB9D-34E1F3D5BEA4}"/>
              </a:ext>
            </a:extLst>
          </p:cNvPr>
          <p:cNvSpPr txBox="1"/>
          <p:nvPr/>
        </p:nvSpPr>
        <p:spPr>
          <a:xfrm>
            <a:off x="1399259" y="6092309"/>
            <a:ext cx="9030616" cy="369332"/>
          </a:xfrm>
          <a:prstGeom prst="rect">
            <a:avLst/>
          </a:prstGeom>
          <a:noFill/>
        </p:spPr>
        <p:txBody>
          <a:bodyPr wrap="square">
            <a:spAutoFit/>
          </a:bodyPr>
          <a:lstStyle/>
          <a:p>
            <a:r>
              <a:rPr lang="nl-NL" dirty="0">
                <a:hlinkClick r:id="rId2"/>
              </a:rPr>
              <a:t>https://www.youtube.com/watch?v=PQlBndx90tI</a:t>
            </a:r>
            <a:r>
              <a:rPr lang="nl-NL" dirty="0"/>
              <a:t> = filmpje met intro over stedenbouw </a:t>
            </a:r>
          </a:p>
        </p:txBody>
      </p:sp>
    </p:spTree>
    <p:extLst>
      <p:ext uri="{BB962C8B-B14F-4D97-AF65-F5344CB8AC3E}">
        <p14:creationId xmlns:p14="http://schemas.microsoft.com/office/powerpoint/2010/main" val="3514635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FDD3C6-59C9-4077-8918-CA7E1B60230A}"/>
              </a:ext>
            </a:extLst>
          </p:cNvPr>
          <p:cNvSpPr>
            <a:spLocks noGrp="1"/>
          </p:cNvSpPr>
          <p:nvPr>
            <p:ph type="title"/>
          </p:nvPr>
        </p:nvSpPr>
        <p:spPr/>
        <p:txBody>
          <a:bodyPr/>
          <a:lstStyle/>
          <a:p>
            <a:r>
              <a:rPr lang="nl-NL" dirty="0">
                <a:cs typeface="Calibri Light"/>
              </a:rPr>
              <a:t>Practicum</a:t>
            </a:r>
            <a:endParaRPr lang="nl-NL" dirty="0"/>
          </a:p>
        </p:txBody>
      </p:sp>
      <p:sp>
        <p:nvSpPr>
          <p:cNvPr id="3" name="Tijdelijke aanduiding voor inhoud 2">
            <a:extLst>
              <a:ext uri="{FF2B5EF4-FFF2-40B4-BE49-F238E27FC236}">
                <a16:creationId xmlns:a16="http://schemas.microsoft.com/office/drawing/2014/main" id="{05D61323-6655-4357-B16F-4B1318BFF23B}"/>
              </a:ext>
            </a:extLst>
          </p:cNvPr>
          <p:cNvSpPr>
            <a:spLocks noGrp="1"/>
          </p:cNvSpPr>
          <p:nvPr>
            <p:ph idx="1"/>
          </p:nvPr>
        </p:nvSpPr>
        <p:spPr>
          <a:xfrm>
            <a:off x="851338" y="1536590"/>
            <a:ext cx="10515600" cy="4351338"/>
          </a:xfrm>
        </p:spPr>
        <p:txBody>
          <a:bodyPr vert="horz" lIns="91440" tIns="45720" rIns="91440" bIns="45720" rtlCol="0" anchor="t">
            <a:normAutofit fontScale="92500" lnSpcReduction="20000"/>
          </a:bodyPr>
          <a:lstStyle/>
          <a:p>
            <a:r>
              <a:rPr lang="nl-NL" dirty="0">
                <a:cs typeface="Calibri"/>
              </a:rPr>
              <a:t>Oefenen voor Proeve: aantal mensen deze periode, aantal mensen volgende periode! </a:t>
            </a:r>
          </a:p>
          <a:p>
            <a:r>
              <a:rPr lang="nl-NL" dirty="0">
                <a:ea typeface="+mn-lt"/>
                <a:cs typeface="+mn-lt"/>
              </a:rPr>
              <a:t>Per les 1 iemand die een activiteit uitvoert met/voor de klas (laatste uur)"</a:t>
            </a:r>
          </a:p>
          <a:p>
            <a:pPr lvl="1"/>
            <a:r>
              <a:rPr lang="nl-NL" dirty="0">
                <a:ea typeface="+mn-lt"/>
                <a:cs typeface="+mn-lt"/>
              </a:rPr>
              <a:t>Of je verzint zelf iets dat je wil uitproberen of oefenen</a:t>
            </a:r>
          </a:p>
          <a:p>
            <a:pPr lvl="1"/>
            <a:r>
              <a:rPr lang="nl-NL" dirty="0">
                <a:ea typeface="+mn-lt"/>
                <a:cs typeface="+mn-lt"/>
              </a:rPr>
              <a:t>Of je krijgt een opdracht van </a:t>
            </a:r>
            <a:r>
              <a:rPr lang="nl-NL" dirty="0" err="1">
                <a:ea typeface="+mn-lt"/>
                <a:cs typeface="+mn-lt"/>
              </a:rPr>
              <a:t>pascalle</a:t>
            </a:r>
            <a:r>
              <a:rPr lang="nl-NL" dirty="0">
                <a:ea typeface="+mn-lt"/>
                <a:cs typeface="+mn-lt"/>
              </a:rPr>
              <a:t> </a:t>
            </a:r>
          </a:p>
          <a:p>
            <a:r>
              <a:rPr lang="nl-NL" dirty="0">
                <a:ea typeface="+mn-lt"/>
                <a:cs typeface="+mn-lt"/>
              </a:rPr>
              <a:t>Feedback &amp; leren </a:t>
            </a:r>
            <a:endParaRPr lang="nl-NL" dirty="0">
              <a:cs typeface="Calibri"/>
            </a:endParaRPr>
          </a:p>
          <a:p>
            <a:r>
              <a:rPr lang="nl-NL" dirty="0">
                <a:cs typeface="Calibri"/>
              </a:rPr>
              <a:t>Afspraken maken:</a:t>
            </a:r>
          </a:p>
          <a:p>
            <a:pPr lvl="1"/>
            <a:r>
              <a:rPr lang="nl-NL" dirty="0">
                <a:cs typeface="Calibri"/>
              </a:rPr>
              <a:t>Les 3</a:t>
            </a:r>
          </a:p>
          <a:p>
            <a:pPr lvl="1"/>
            <a:r>
              <a:rPr lang="nl-NL" dirty="0">
                <a:cs typeface="Calibri"/>
              </a:rPr>
              <a:t>Les 4</a:t>
            </a:r>
          </a:p>
          <a:p>
            <a:pPr lvl="1"/>
            <a:r>
              <a:rPr lang="nl-NL" dirty="0">
                <a:cs typeface="Calibri"/>
              </a:rPr>
              <a:t>Les 5</a:t>
            </a:r>
          </a:p>
          <a:p>
            <a:pPr lvl="1"/>
            <a:r>
              <a:rPr lang="nl-NL" dirty="0">
                <a:cs typeface="Calibri"/>
              </a:rPr>
              <a:t>Les 6</a:t>
            </a:r>
          </a:p>
          <a:p>
            <a:pPr lvl="1"/>
            <a:r>
              <a:rPr lang="nl-NL" dirty="0">
                <a:cs typeface="Calibri"/>
              </a:rPr>
              <a:t>Les 7 </a:t>
            </a:r>
          </a:p>
          <a:p>
            <a:pPr lvl="1"/>
            <a:endParaRPr lang="nl-NL" dirty="0">
              <a:cs typeface="Calibri"/>
            </a:endParaRPr>
          </a:p>
          <a:p>
            <a:pPr marL="457200" lvl="1" indent="0">
              <a:buNone/>
            </a:pPr>
            <a:endParaRPr lang="nl-NL" dirty="0">
              <a:cs typeface="Calibri"/>
            </a:endParaRPr>
          </a:p>
          <a:p>
            <a:pPr marL="0" indent="0">
              <a:buNone/>
            </a:pPr>
            <a:endParaRPr lang="nl-NL" dirty="0">
              <a:cs typeface="Calibri"/>
            </a:endParaRPr>
          </a:p>
        </p:txBody>
      </p:sp>
    </p:spTree>
    <p:extLst>
      <p:ext uri="{BB962C8B-B14F-4D97-AF65-F5344CB8AC3E}">
        <p14:creationId xmlns:p14="http://schemas.microsoft.com/office/powerpoint/2010/main" val="2501742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8C16BA6A-A77E-4DC2-B893-8A5EBF0B9DC8}"/>
              </a:ext>
            </a:extLst>
          </p:cNvPr>
          <p:cNvSpPr/>
          <p:nvPr/>
        </p:nvSpPr>
        <p:spPr>
          <a:xfrm>
            <a:off x="759838" y="998283"/>
            <a:ext cx="6232988" cy="523220"/>
          </a:xfrm>
          <a:prstGeom prst="rect">
            <a:avLst/>
          </a:prstGeom>
        </p:spPr>
        <p:txBody>
          <a:bodyPr wrap="none">
            <a:spAutoFit/>
          </a:bodyPr>
          <a:lstStyle/>
          <a:p>
            <a:r>
              <a:rPr lang="nl-NL" sz="2800" dirty="0">
                <a:solidFill>
                  <a:schemeClr val="accent1"/>
                </a:solidFill>
              </a:rPr>
              <a:t>Beleid op gebied van ruimtelijke ordening</a:t>
            </a:r>
          </a:p>
        </p:txBody>
      </p:sp>
      <p:pic>
        <p:nvPicPr>
          <p:cNvPr id="12" name="Afbeelding 11">
            <a:extLst>
              <a:ext uri="{FF2B5EF4-FFF2-40B4-BE49-F238E27FC236}">
                <a16:creationId xmlns:a16="http://schemas.microsoft.com/office/drawing/2014/main" id="{21C3BBDA-1CE0-4217-9CBA-B489EC61F5EF}"/>
              </a:ext>
            </a:extLst>
          </p:cNvPr>
          <p:cNvPicPr>
            <a:picLocks noChangeAspect="1"/>
          </p:cNvPicPr>
          <p:nvPr/>
        </p:nvPicPr>
        <p:blipFill>
          <a:blip r:embed="rId2"/>
          <a:stretch>
            <a:fillRect/>
          </a:stretch>
        </p:blipFill>
        <p:spPr>
          <a:xfrm>
            <a:off x="5015883" y="1637080"/>
            <a:ext cx="6561638" cy="4945712"/>
          </a:xfrm>
          <a:prstGeom prst="rect">
            <a:avLst/>
          </a:prstGeom>
        </p:spPr>
      </p:pic>
      <p:pic>
        <p:nvPicPr>
          <p:cNvPr id="13" name="Afbeelding 12">
            <a:extLst>
              <a:ext uri="{FF2B5EF4-FFF2-40B4-BE49-F238E27FC236}">
                <a16:creationId xmlns:a16="http://schemas.microsoft.com/office/drawing/2014/main" id="{DBFA96E0-ACF8-4B18-B7A5-DDA6AE629F38}"/>
              </a:ext>
            </a:extLst>
          </p:cNvPr>
          <p:cNvPicPr>
            <a:picLocks noChangeAspect="1"/>
          </p:cNvPicPr>
          <p:nvPr/>
        </p:nvPicPr>
        <p:blipFill>
          <a:blip r:embed="rId3"/>
          <a:stretch>
            <a:fillRect/>
          </a:stretch>
        </p:blipFill>
        <p:spPr>
          <a:xfrm rot="20662776">
            <a:off x="2156534" y="2877659"/>
            <a:ext cx="2286000" cy="1581150"/>
          </a:xfrm>
          <a:prstGeom prst="rect">
            <a:avLst/>
          </a:prstGeom>
        </p:spPr>
      </p:pic>
    </p:spTree>
    <p:extLst>
      <p:ext uri="{BB962C8B-B14F-4D97-AF65-F5344CB8AC3E}">
        <p14:creationId xmlns:p14="http://schemas.microsoft.com/office/powerpoint/2010/main" val="2368910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CF9B4EA9-C071-4E49-B62F-E5A4B269A059}"/>
              </a:ext>
            </a:extLst>
          </p:cNvPr>
          <p:cNvSpPr/>
          <p:nvPr/>
        </p:nvSpPr>
        <p:spPr>
          <a:xfrm>
            <a:off x="790502" y="1665031"/>
            <a:ext cx="11401498" cy="461665"/>
          </a:xfrm>
          <a:prstGeom prst="rect">
            <a:avLst/>
          </a:prstGeom>
        </p:spPr>
        <p:txBody>
          <a:bodyPr wrap="square">
            <a:spAutoFit/>
          </a:bodyPr>
          <a:lstStyle/>
          <a:p>
            <a:r>
              <a:rPr lang="nl-NL" sz="2400" b="1" dirty="0">
                <a:solidFill>
                  <a:schemeClr val="accent3">
                    <a:lumMod val="50000"/>
                  </a:schemeClr>
                </a:solidFill>
              </a:rPr>
              <a:t>De Omgevingswet bestaat uit drie onderdelen en gaat in per JULI 2022.</a:t>
            </a:r>
          </a:p>
        </p:txBody>
      </p:sp>
      <p:sp>
        <p:nvSpPr>
          <p:cNvPr id="5" name="Rechthoek 4">
            <a:extLst>
              <a:ext uri="{FF2B5EF4-FFF2-40B4-BE49-F238E27FC236}">
                <a16:creationId xmlns:a16="http://schemas.microsoft.com/office/drawing/2014/main" id="{CF4503E3-68AA-454B-968A-C86C4E52FCE8}"/>
              </a:ext>
            </a:extLst>
          </p:cNvPr>
          <p:cNvSpPr/>
          <p:nvPr/>
        </p:nvSpPr>
        <p:spPr>
          <a:xfrm>
            <a:off x="1941364" y="2961334"/>
            <a:ext cx="6096000" cy="1477328"/>
          </a:xfrm>
          <a:prstGeom prst="rect">
            <a:avLst/>
          </a:prstGeom>
        </p:spPr>
        <p:txBody>
          <a:bodyPr>
            <a:spAutoFit/>
          </a:bodyPr>
          <a:lstStyle/>
          <a:p>
            <a:r>
              <a:rPr lang="nl-NL" b="1" dirty="0">
                <a:solidFill>
                  <a:schemeClr val="accent6"/>
                </a:solidFill>
              </a:rPr>
              <a:t>1) Wet</a:t>
            </a:r>
          </a:p>
          <a:p>
            <a:r>
              <a:rPr lang="nl-NL" sz="2400" dirty="0"/>
              <a:t>De Omgevingswet biedt bestuurs­lagen diverse instrumenten om de fysieke leefomgeving en de activiteiten daarin te reguleren.</a:t>
            </a:r>
          </a:p>
        </p:txBody>
      </p:sp>
      <p:pic>
        <p:nvPicPr>
          <p:cNvPr id="6" name="Picture 2" descr="180003-28 Visual website_Wet">
            <a:extLst>
              <a:ext uri="{FF2B5EF4-FFF2-40B4-BE49-F238E27FC236}">
                <a16:creationId xmlns:a16="http://schemas.microsoft.com/office/drawing/2014/main" id="{EF8CB17B-B56F-4C81-BD86-B016B0BAEE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1349" y="2776781"/>
            <a:ext cx="2231487" cy="2231487"/>
          </a:xfrm>
          <a:prstGeom prst="rect">
            <a:avLst/>
          </a:prstGeom>
          <a:noFill/>
          <a:extLst>
            <a:ext uri="{909E8E84-426E-40DD-AFC4-6F175D3DCCD1}">
              <a14:hiddenFill xmlns:a14="http://schemas.microsoft.com/office/drawing/2010/main">
                <a:solidFill>
                  <a:srgbClr val="FFFFFF"/>
                </a:solidFill>
              </a14:hiddenFill>
            </a:ext>
          </a:extLst>
        </p:spPr>
      </p:pic>
      <p:sp>
        <p:nvSpPr>
          <p:cNvPr id="9" name="Rechthoek 8">
            <a:extLst>
              <a:ext uri="{FF2B5EF4-FFF2-40B4-BE49-F238E27FC236}">
                <a16:creationId xmlns:a16="http://schemas.microsoft.com/office/drawing/2014/main" id="{7B003E47-F89F-45F3-AE46-00B9437A0F6D}"/>
              </a:ext>
            </a:extLst>
          </p:cNvPr>
          <p:cNvSpPr/>
          <p:nvPr/>
        </p:nvSpPr>
        <p:spPr>
          <a:xfrm>
            <a:off x="790502" y="2200060"/>
            <a:ext cx="7755250" cy="646331"/>
          </a:xfrm>
          <a:prstGeom prst="rect">
            <a:avLst/>
          </a:prstGeom>
        </p:spPr>
        <p:txBody>
          <a:bodyPr wrap="square">
            <a:spAutoFit/>
          </a:bodyPr>
          <a:lstStyle/>
          <a:p>
            <a:r>
              <a:rPr lang="nl-NL" dirty="0"/>
              <a:t>Voor gemeenten is het belangrijk om nu al anders te werken. </a:t>
            </a:r>
          </a:p>
          <a:p>
            <a:r>
              <a:rPr lang="nl-NL" dirty="0"/>
              <a:t>De Omgevingswet bestaat grofweg uit drie elementen:</a:t>
            </a:r>
          </a:p>
        </p:txBody>
      </p:sp>
      <p:sp>
        <p:nvSpPr>
          <p:cNvPr id="11" name="Rechthoek 10">
            <a:extLst>
              <a:ext uri="{FF2B5EF4-FFF2-40B4-BE49-F238E27FC236}">
                <a16:creationId xmlns:a16="http://schemas.microsoft.com/office/drawing/2014/main" id="{BFE5CD43-C91D-401C-9044-9904768FD0FF}"/>
              </a:ext>
            </a:extLst>
          </p:cNvPr>
          <p:cNvSpPr/>
          <p:nvPr/>
        </p:nvSpPr>
        <p:spPr>
          <a:xfrm rot="982351">
            <a:off x="8752988" y="539533"/>
            <a:ext cx="2947386" cy="1077218"/>
          </a:xfrm>
          <a:prstGeom prst="rect">
            <a:avLst/>
          </a:prstGeom>
          <a:noFill/>
        </p:spPr>
        <p:txBody>
          <a:bodyPr wrap="square" lIns="91440" tIns="45720" rIns="91440" bIns="45720">
            <a:spAutoFit/>
          </a:bodyPr>
          <a:lstStyle/>
          <a:p>
            <a:pPr algn="ctr"/>
            <a:r>
              <a:rPr lang="nl-NL" sz="3200" b="0" cap="none" spc="0" dirty="0">
                <a:ln w="0"/>
                <a:solidFill>
                  <a:schemeClr val="accent3">
                    <a:lumMod val="60000"/>
                    <a:lumOff val="40000"/>
                  </a:schemeClr>
                </a:solidFill>
                <a:effectLst>
                  <a:reflection blurRad="6350" stA="53000" endA="300" endPos="35500" dir="5400000" sy="-90000" algn="bl" rotWithShape="0"/>
                </a:effectLst>
              </a:rPr>
              <a:t>Samenvoeging van 26 wetten</a:t>
            </a:r>
          </a:p>
        </p:txBody>
      </p:sp>
      <p:sp>
        <p:nvSpPr>
          <p:cNvPr id="12" name="Rechthoek 11">
            <a:extLst>
              <a:ext uri="{FF2B5EF4-FFF2-40B4-BE49-F238E27FC236}">
                <a16:creationId xmlns:a16="http://schemas.microsoft.com/office/drawing/2014/main" id="{8D0CA34D-B2C6-4D8D-B56F-85FFDD88440F}"/>
              </a:ext>
            </a:extLst>
          </p:cNvPr>
          <p:cNvSpPr/>
          <p:nvPr/>
        </p:nvSpPr>
        <p:spPr>
          <a:xfrm>
            <a:off x="3815477" y="5344357"/>
            <a:ext cx="4279037" cy="923330"/>
          </a:xfrm>
          <a:prstGeom prst="rect">
            <a:avLst/>
          </a:prstGeom>
        </p:spPr>
        <p:txBody>
          <a:bodyPr wrap="square">
            <a:spAutoFit/>
          </a:bodyPr>
          <a:lstStyle/>
          <a:p>
            <a:r>
              <a:rPr lang="nl-NL" b="1" dirty="0">
                <a:solidFill>
                  <a:schemeClr val="accent3">
                    <a:lumMod val="60000"/>
                    <a:lumOff val="40000"/>
                  </a:schemeClr>
                </a:solidFill>
              </a:rPr>
              <a:t>De fysieke leefomgeving is een breed begrip. Het omvat onderwerpen als ruimte, milieu, verkeer, natuur en water. </a:t>
            </a:r>
          </a:p>
        </p:txBody>
      </p:sp>
      <p:sp>
        <p:nvSpPr>
          <p:cNvPr id="19" name="Rechthoek 18">
            <a:extLst>
              <a:ext uri="{FF2B5EF4-FFF2-40B4-BE49-F238E27FC236}">
                <a16:creationId xmlns:a16="http://schemas.microsoft.com/office/drawing/2014/main" id="{9DF0EFE3-78C1-4BAB-9639-6217A8EC875C}"/>
              </a:ext>
            </a:extLst>
          </p:cNvPr>
          <p:cNvSpPr/>
          <p:nvPr/>
        </p:nvSpPr>
        <p:spPr>
          <a:xfrm rot="21299998">
            <a:off x="2843537" y="518983"/>
            <a:ext cx="5623078" cy="400110"/>
          </a:xfrm>
          <a:prstGeom prst="rect">
            <a:avLst/>
          </a:prstGeom>
        </p:spPr>
        <p:txBody>
          <a:bodyPr wrap="none">
            <a:spAutoFit/>
          </a:bodyPr>
          <a:lstStyle/>
          <a:p>
            <a:r>
              <a:rPr lang="nl-NL" sz="2000" b="1" dirty="0">
                <a:solidFill>
                  <a:schemeClr val="accent3">
                    <a:lumMod val="60000"/>
                    <a:lumOff val="40000"/>
                  </a:schemeClr>
                </a:solidFill>
              </a:rPr>
              <a:t>Sneller, eenvoudiger en meer ruimte voor initiatief.</a:t>
            </a:r>
          </a:p>
        </p:txBody>
      </p:sp>
      <p:sp>
        <p:nvSpPr>
          <p:cNvPr id="20" name="Pijl: omlaag 19">
            <a:extLst>
              <a:ext uri="{FF2B5EF4-FFF2-40B4-BE49-F238E27FC236}">
                <a16:creationId xmlns:a16="http://schemas.microsoft.com/office/drawing/2014/main" id="{6C251C5E-F88C-49DE-A994-BB3F408C3317}"/>
              </a:ext>
            </a:extLst>
          </p:cNvPr>
          <p:cNvSpPr/>
          <p:nvPr/>
        </p:nvSpPr>
        <p:spPr>
          <a:xfrm>
            <a:off x="6684885" y="4057095"/>
            <a:ext cx="292964" cy="1287262"/>
          </a:xfrm>
          <a:prstGeom prst="down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Tekstvak 12">
            <a:extLst>
              <a:ext uri="{FF2B5EF4-FFF2-40B4-BE49-F238E27FC236}">
                <a16:creationId xmlns:a16="http://schemas.microsoft.com/office/drawing/2014/main" id="{A48F7435-F720-46B6-A9C3-95D6637578D3}"/>
              </a:ext>
            </a:extLst>
          </p:cNvPr>
          <p:cNvSpPr txBox="1"/>
          <p:nvPr/>
        </p:nvSpPr>
        <p:spPr>
          <a:xfrm>
            <a:off x="180974" y="6267687"/>
            <a:ext cx="11249025" cy="369332"/>
          </a:xfrm>
          <a:prstGeom prst="rect">
            <a:avLst/>
          </a:prstGeom>
          <a:noFill/>
        </p:spPr>
        <p:txBody>
          <a:bodyPr wrap="square">
            <a:spAutoFit/>
          </a:bodyPr>
          <a:lstStyle/>
          <a:p>
            <a:r>
              <a:rPr lang="nl-NL" dirty="0"/>
              <a:t>https://www.youtube.com/watch?time_continue=6&amp;v=SuGeqKRIoTE&amp;feature=emb_logo</a:t>
            </a:r>
          </a:p>
        </p:txBody>
      </p:sp>
    </p:spTree>
    <p:extLst>
      <p:ext uri="{BB962C8B-B14F-4D97-AF65-F5344CB8AC3E}">
        <p14:creationId xmlns:p14="http://schemas.microsoft.com/office/powerpoint/2010/main" val="2717754300"/>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9" ma:contentTypeDescription="Een nieuw document maken." ma:contentTypeScope="" ma:versionID="199ed7d3c00b5392ca1626b53c031621">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1339e39b2cb0342ca3378a40de5d92f5"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ACEB147-078E-4A19-9564-5E0C67F2BB63}">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0D7D6DD-7A09-40A3-87EF-36BD4CF716BD}"/>
</file>

<file path=customXml/itemProps3.xml><?xml version="1.0" encoding="utf-8"?>
<ds:datastoreItem xmlns:ds="http://schemas.openxmlformats.org/officeDocument/2006/customXml" ds:itemID="{D3E9FA53-D218-4729-AB31-40AFF651F6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TotalTime>
  <Words>1079</Words>
  <Application>Microsoft Office PowerPoint</Application>
  <PresentationFormat>Breedbeeld</PresentationFormat>
  <Paragraphs>168</Paragraphs>
  <Slides>21</Slides>
  <Notes>0</Notes>
  <HiddenSlides>0</HiddenSlides>
  <MMClips>0</MMClips>
  <ScaleCrop>false</ScaleCrop>
  <HeadingPairs>
    <vt:vector size="4" baseType="variant">
      <vt:variant>
        <vt:lpstr>Thema</vt:lpstr>
      </vt:variant>
      <vt:variant>
        <vt:i4>2</vt:i4>
      </vt:variant>
      <vt:variant>
        <vt:lpstr>Diatitels</vt:lpstr>
      </vt:variant>
      <vt:variant>
        <vt:i4>21</vt:i4>
      </vt:variant>
    </vt:vector>
  </HeadingPairs>
  <TitlesOfParts>
    <vt:vector size="23" baseType="lpstr">
      <vt:lpstr>Kantoorthema</vt:lpstr>
      <vt:lpstr>Office Theme</vt:lpstr>
      <vt:lpstr>PowerPoint-presentatie</vt:lpstr>
      <vt:lpstr>PowerPoint-presentatie</vt:lpstr>
      <vt:lpstr>Stad&amp;Wijk-lessen:</vt:lpstr>
      <vt:lpstr>PowerPoint-presentatie</vt:lpstr>
      <vt:lpstr>PowerPoint-presentatie</vt:lpstr>
      <vt:lpstr>PowerPoint-presentatie</vt:lpstr>
      <vt:lpstr>Practicum</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Pascalle Cup</dc:creator>
  <cp:lastModifiedBy>Pascalle Cup</cp:lastModifiedBy>
  <cp:revision>38</cp:revision>
  <dcterms:created xsi:type="dcterms:W3CDTF">2021-08-20T10:52:58Z</dcterms:created>
  <dcterms:modified xsi:type="dcterms:W3CDTF">2021-09-09T09:01:42Z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y fmtid="{D5CDD505-2E9C-101B-9397-08002B2CF9AE}" pid="3" name="_ExtendedDescription">
    <vt:lpwstr/>
  </property>
  <property fmtid="{D5CDD505-2E9C-101B-9397-08002B2CF9AE}" pid="4" name="TriggerFlowInfo">
    <vt:lpwstr/>
  </property>
</Properties>
</file>